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80" r:id="rId4"/>
    <p:sldId id="258" r:id="rId5"/>
    <p:sldId id="272" r:id="rId6"/>
    <p:sldId id="259" r:id="rId7"/>
    <p:sldId id="273" r:id="rId8"/>
    <p:sldId id="279" r:id="rId9"/>
    <p:sldId id="260" r:id="rId10"/>
    <p:sldId id="261" r:id="rId11"/>
    <p:sldId id="281" r:id="rId12"/>
    <p:sldId id="276" r:id="rId13"/>
    <p:sldId id="277" r:id="rId14"/>
    <p:sldId id="278" r:id="rId15"/>
    <p:sldId id="275" r:id="rId16"/>
    <p:sldId id="262" r:id="rId17"/>
    <p:sldId id="263" r:id="rId18"/>
    <p:sldId id="264" r:id="rId19"/>
    <p:sldId id="282" r:id="rId20"/>
    <p:sldId id="283" r:id="rId21"/>
    <p:sldId id="265" r:id="rId22"/>
    <p:sldId id="266" r:id="rId23"/>
    <p:sldId id="285" r:id="rId24"/>
    <p:sldId id="286" r:id="rId25"/>
    <p:sldId id="267" r:id="rId26"/>
    <p:sldId id="268" r:id="rId27"/>
    <p:sldId id="284" r:id="rId28"/>
    <p:sldId id="269" r:id="rId29"/>
    <p:sldId id="270" r:id="rId30"/>
    <p:sldId id="27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1 : Formulation du problème" id="{0F2ECC92-DDB1-4BAB-9A44-07486D9171F3}">
          <p14:sldIdLst>
            <p14:sldId id="256"/>
            <p14:sldId id="257"/>
            <p14:sldId id="280"/>
            <p14:sldId id="258"/>
            <p14:sldId id="272"/>
            <p14:sldId id="259"/>
            <p14:sldId id="273"/>
            <p14:sldId id="279"/>
            <p14:sldId id="260"/>
          </p14:sldIdLst>
        </p14:section>
        <p14:section name="Section 2 : Description de la méthode numérique" id="{0C56ED26-4511-477D-B264-2823014FD2B4}">
          <p14:sldIdLst>
            <p14:sldId id="261"/>
            <p14:sldId id="281"/>
            <p14:sldId id="276"/>
            <p14:sldId id="277"/>
            <p14:sldId id="278"/>
            <p14:sldId id="275"/>
            <p14:sldId id="262"/>
            <p14:sldId id="263"/>
          </p14:sldIdLst>
        </p14:section>
        <p14:section name="Section 4 : Évaluation préliminaire de la performance du code numérique" id="{51D05BA0-CC68-4328-A839-8F544AB02ED3}">
          <p14:sldIdLst>
            <p14:sldId id="264"/>
            <p14:sldId id="282"/>
            <p14:sldId id="283"/>
            <p14:sldId id="265"/>
          </p14:sldIdLst>
        </p14:section>
        <p14:section name="Section 5 : Résultats et analyse préliminaires" id="{E795ED72-D092-4F69-9F95-C3F05AC37133}">
          <p14:sldIdLst>
            <p14:sldId id="266"/>
            <p14:sldId id="285"/>
            <p14:sldId id="286"/>
            <p14:sldId id="267"/>
            <p14:sldId id="268"/>
            <p14:sldId id="284"/>
          </p14:sldIdLst>
        </p14:section>
        <p14:section name="Sections 6 : Conclusion et améliorations" id="{78D50EFC-F57B-4444-863A-17BC05BE590C}">
          <p14:sldIdLst>
            <p14:sldId id="269"/>
            <p14:sldId id="270"/>
          </p14:sldIdLst>
        </p14:section>
        <p14:section name="Référence" id="{53E0AF86-4725-481A-ACC5-3479488F6FD0}">
          <p14:sldIdLst>
            <p14:sldId id="27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e" initials="J" lastIdx="2" clrIdx="0">
    <p:extLst>
      <p:ext uri="{19B8F6BF-5375-455C-9EA6-DF929625EA0E}">
        <p15:presenceInfo xmlns:p15="http://schemas.microsoft.com/office/powerpoint/2012/main" userId="Jie" providerId="None"/>
      </p:ext>
    </p:extLst>
  </p:cmAuthor>
  <p:cmAuthor id="2" name="Jean-Michel Fortier" initials="JF" lastIdx="18" clrIdx="1">
    <p:extLst>
      <p:ext uri="{19B8F6BF-5375-455C-9EA6-DF929625EA0E}">
        <p15:presenceInfo xmlns:p15="http://schemas.microsoft.com/office/powerpoint/2012/main" userId="386b2cc006c2e3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6D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65" autoAdjust="0"/>
    <p:restoredTop sz="94660"/>
  </p:normalViewPr>
  <p:slideViewPr>
    <p:cSldViewPr snapToGrid="0">
      <p:cViewPr varScale="1">
        <p:scale>
          <a:sx n="157" d="100"/>
          <a:sy n="157" d="100"/>
        </p:scale>
        <p:origin x="8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4-15T15:23:21.832" idx="16">
    <p:pos x="10" y="10"/>
    <p:text>Parler du masque Q</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4T15:27:44.214" idx="13">
    <p:pos x="10" y="10"/>
    <p:text>Plus résultats de la SER</p:text>
    <p:extLst>
      <p:ext uri="{C676402C-5697-4E1C-873F-D02D1690AC5C}">
        <p15:threadingInfo xmlns:p15="http://schemas.microsoft.com/office/powerpoint/2012/main" timeZoneBias="2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4/16/20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2A54C80-263E-416B-A8E0-580EDEADCBDC}" type="datetimeFigureOut">
              <a:rPr lang="en-US" dirty="0"/>
              <a:t>4/16/20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4/16/20</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4/16/20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0.png"/><Relationship Id="rId7" Type="http://schemas.openxmlformats.org/officeDocument/2006/relationships/image" Target="../media/image8.pn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7"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ACCA7D-8BC4-41DC-B807-39B44362BDF0}"/>
              </a:ext>
            </a:extLst>
          </p:cNvPr>
          <p:cNvSpPr>
            <a:spLocks noGrp="1"/>
          </p:cNvSpPr>
          <p:nvPr>
            <p:ph type="ctrTitle"/>
          </p:nvPr>
        </p:nvSpPr>
        <p:spPr>
          <a:xfrm>
            <a:off x="953390" y="1281961"/>
            <a:ext cx="8433887" cy="2054256"/>
          </a:xfrm>
        </p:spPr>
        <p:txBody>
          <a:bodyPr/>
          <a:lstStyle/>
          <a:p>
            <a:pPr algn="l"/>
            <a:r>
              <a:rPr lang="fr-FR" sz="4400" dirty="0">
                <a:solidFill>
                  <a:srgbClr val="286D9F"/>
                </a:solidFill>
              </a:rPr>
              <a:t>Conception de la forme d'un objet pour minimiser/maximiser sa surface équivalente sonar</a:t>
            </a:r>
            <a:endParaRPr lang="fr-CA" sz="4400" dirty="0">
              <a:solidFill>
                <a:srgbClr val="286D9F"/>
              </a:solidFill>
            </a:endParaRPr>
          </a:p>
        </p:txBody>
      </p:sp>
      <p:sp>
        <p:nvSpPr>
          <p:cNvPr id="3" name="Sous-titre 2">
            <a:extLst>
              <a:ext uri="{FF2B5EF4-FFF2-40B4-BE49-F238E27FC236}">
                <a16:creationId xmlns:a16="http://schemas.microsoft.com/office/drawing/2014/main" id="{8C16B99B-543D-45DD-8602-5C9482F3544A}"/>
              </a:ext>
            </a:extLst>
          </p:cNvPr>
          <p:cNvSpPr>
            <a:spLocks noGrp="1"/>
          </p:cNvSpPr>
          <p:nvPr>
            <p:ph type="subTitle" idx="1"/>
          </p:nvPr>
        </p:nvSpPr>
        <p:spPr>
          <a:xfrm>
            <a:off x="3486866" y="5001916"/>
            <a:ext cx="3366937" cy="1096899"/>
          </a:xfrm>
        </p:spPr>
        <p:txBody>
          <a:bodyPr>
            <a:normAutofit lnSpcReduction="10000"/>
          </a:bodyPr>
          <a:lstStyle/>
          <a:p>
            <a:pPr algn="l"/>
            <a:r>
              <a:rPr lang="fr-FR" dirty="0">
                <a:solidFill>
                  <a:schemeClr val="tx1">
                    <a:lumMod val="75000"/>
                    <a:lumOff val="25000"/>
                  </a:schemeClr>
                </a:solidFill>
              </a:rPr>
              <a:t>Pierre-Luc Thériault (1876713)</a:t>
            </a:r>
          </a:p>
          <a:p>
            <a:pPr algn="l"/>
            <a:r>
              <a:rPr lang="fr-FR" dirty="0">
                <a:solidFill>
                  <a:schemeClr val="tx1">
                    <a:lumMod val="75000"/>
                    <a:lumOff val="25000"/>
                  </a:schemeClr>
                </a:solidFill>
              </a:rPr>
              <a:t>Jie Ou Yang              (1895692)</a:t>
            </a:r>
          </a:p>
          <a:p>
            <a:pPr algn="l"/>
            <a:r>
              <a:rPr lang="fr-FR" dirty="0">
                <a:solidFill>
                  <a:schemeClr val="tx1">
                    <a:lumMod val="75000"/>
                    <a:lumOff val="25000"/>
                  </a:schemeClr>
                </a:solidFill>
              </a:rPr>
              <a:t>Jean-Michel Fortier  (1899112)</a:t>
            </a:r>
            <a:endParaRPr lang="fr-CA" dirty="0">
              <a:solidFill>
                <a:schemeClr val="tx1">
                  <a:lumMod val="75000"/>
                  <a:lumOff val="25000"/>
                </a:schemeClr>
              </a:solidFill>
            </a:endParaRPr>
          </a:p>
        </p:txBody>
      </p:sp>
      <p:sp>
        <p:nvSpPr>
          <p:cNvPr id="5" name="Sous-titre 2">
            <a:extLst>
              <a:ext uri="{FF2B5EF4-FFF2-40B4-BE49-F238E27FC236}">
                <a16:creationId xmlns:a16="http://schemas.microsoft.com/office/drawing/2014/main" id="{215FAACF-D01C-4476-86E5-3482B2E4ACDA}"/>
              </a:ext>
            </a:extLst>
          </p:cNvPr>
          <p:cNvSpPr txBox="1">
            <a:spLocks/>
          </p:cNvSpPr>
          <p:nvPr/>
        </p:nvSpPr>
        <p:spPr>
          <a:xfrm>
            <a:off x="4569743" y="4466624"/>
            <a:ext cx="1201180" cy="371766"/>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fr-FR" dirty="0">
                <a:solidFill>
                  <a:schemeClr val="tx1"/>
                </a:solidFill>
              </a:rPr>
              <a:t>Équipe 11</a:t>
            </a:r>
            <a:endParaRPr lang="fr-CA" dirty="0">
              <a:solidFill>
                <a:schemeClr val="tx1"/>
              </a:solidFill>
            </a:endParaRPr>
          </a:p>
        </p:txBody>
      </p:sp>
      <p:sp>
        <p:nvSpPr>
          <p:cNvPr id="6" name="ZoneTexte 5">
            <a:extLst>
              <a:ext uri="{FF2B5EF4-FFF2-40B4-BE49-F238E27FC236}">
                <a16:creationId xmlns:a16="http://schemas.microsoft.com/office/drawing/2014/main" id="{5E87797D-BBA0-4AED-A305-A8F47D410538}"/>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3779593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3" name="Rectangle 2">
            <a:extLst>
              <a:ext uri="{FF2B5EF4-FFF2-40B4-BE49-F238E27FC236}">
                <a16:creationId xmlns:a16="http://schemas.microsoft.com/office/drawing/2014/main" id="{BA0A46BD-0FD2-481A-AB72-F6E2A27E0618}"/>
              </a:ext>
            </a:extLst>
          </p:cNvPr>
          <p:cNvSpPr/>
          <p:nvPr/>
        </p:nvSpPr>
        <p:spPr>
          <a:xfrm>
            <a:off x="6188279" y="-436226"/>
            <a:ext cx="6096000" cy="1754326"/>
          </a:xfrm>
          <a:prstGeom prst="rect">
            <a:avLst/>
          </a:prstGeom>
        </p:spPr>
        <p:txBody>
          <a:bodyPr>
            <a:spAutoFit/>
          </a:bodyPr>
          <a:lstStyle/>
          <a:p>
            <a:r>
              <a:rPr lang="fr-FR" dirty="0"/>
              <a:t>Étapes et fonctionnement de la méthode numérique, en incluant les équations discrétisées telles que vous les avez programmées (ex : discrétisation d’une équation différentielle, condition initiale, conditions aux frontières, calcul de l’énergie d’un système, génération de nombres aléatoires, etc.) </a:t>
            </a:r>
            <a:endParaRPr lang="fr-CA" dirty="0"/>
          </a:p>
        </p:txBody>
      </p:sp>
      <p:sp>
        <p:nvSpPr>
          <p:cNvPr id="4" name="ZoneTexte 3">
            <a:extLst>
              <a:ext uri="{FF2B5EF4-FFF2-40B4-BE49-F238E27FC236}">
                <a16:creationId xmlns:a16="http://schemas.microsoft.com/office/drawing/2014/main" id="{E6A8A025-D423-4A49-BA37-79DF0E490258}"/>
              </a:ext>
            </a:extLst>
          </p:cNvPr>
          <p:cNvSpPr txBox="1"/>
          <p:nvPr/>
        </p:nvSpPr>
        <p:spPr>
          <a:xfrm>
            <a:off x="360727" y="1249961"/>
            <a:ext cx="7004807" cy="1323439"/>
          </a:xfrm>
          <a:prstGeom prst="rect">
            <a:avLst/>
          </a:prstGeom>
          <a:noFill/>
        </p:spPr>
        <p:txBody>
          <a:bodyPr wrap="square" rtlCol="0">
            <a:spAutoFit/>
          </a:bodyPr>
          <a:lstStyle/>
          <a:p>
            <a:r>
              <a:rPr lang="fr-FR" sz="1600" dirty="0"/>
              <a:t>Les points de la grille physique (fig.7) sont séparées en situation :</a:t>
            </a:r>
          </a:p>
          <a:p>
            <a:pPr marL="285750" indent="-285750">
              <a:buFont typeface="Arial" panose="020B0604020202020204" pitchFamily="34" charset="0"/>
              <a:buChar char="•"/>
            </a:pPr>
            <a:r>
              <a:rPr lang="fr-FR" sz="1600" dirty="0"/>
              <a:t>Les points 0 : Frontière finale.</a:t>
            </a:r>
          </a:p>
          <a:p>
            <a:pPr marL="285750" indent="-285750">
              <a:buFont typeface="Arial" panose="020B0604020202020204" pitchFamily="34" charset="0"/>
              <a:buChar char="•"/>
            </a:pPr>
            <a:r>
              <a:rPr lang="fr-FR" sz="1600" dirty="0"/>
              <a:t>Les points 1 et 2 : Milieu homogène. 1=eau, 2=bois.</a:t>
            </a:r>
          </a:p>
          <a:p>
            <a:pPr marL="285750" indent="-285750">
              <a:buFont typeface="Arial" panose="020B0604020202020204" pitchFamily="34" charset="0"/>
              <a:buChar char="•"/>
            </a:pPr>
            <a:r>
              <a:rPr lang="fr-FR" sz="1600" dirty="0"/>
              <a:t>Les points 3 à 13 : Conditions frontières du bateau.</a:t>
            </a:r>
          </a:p>
          <a:p>
            <a:pPr marL="285750" indent="-285750">
              <a:buFont typeface="Arial" panose="020B0604020202020204" pitchFamily="34" charset="0"/>
              <a:buChar char="•"/>
            </a:pPr>
            <a:r>
              <a:rPr lang="fr-FR" sz="1600" dirty="0"/>
              <a:t>Les points 14 à 21 : Couches absorbantes entourant la simulation</a:t>
            </a:r>
            <a:endParaRPr lang="fr-CA" sz="1600" dirty="0"/>
          </a:p>
        </p:txBody>
      </p:sp>
      <p:grpSp>
        <p:nvGrpSpPr>
          <p:cNvPr id="9" name="Groupe 8">
            <a:extLst>
              <a:ext uri="{FF2B5EF4-FFF2-40B4-BE49-F238E27FC236}">
                <a16:creationId xmlns:a16="http://schemas.microsoft.com/office/drawing/2014/main" id="{41AE47AF-A067-4B61-908C-D125BFA4316A}"/>
              </a:ext>
            </a:extLst>
          </p:cNvPr>
          <p:cNvGrpSpPr/>
          <p:nvPr/>
        </p:nvGrpSpPr>
        <p:grpSpPr>
          <a:xfrm>
            <a:off x="3257623" y="2692839"/>
            <a:ext cx="4177994" cy="4090645"/>
            <a:chOff x="1293258" y="2482995"/>
            <a:chExt cx="4626078" cy="4529361"/>
          </a:xfrm>
          <a:solidFill>
            <a:schemeClr val="bg1"/>
          </a:solidFill>
        </p:grpSpPr>
        <p:pic>
          <p:nvPicPr>
            <p:cNvPr id="7" name="Image 6">
              <a:extLst>
                <a:ext uri="{FF2B5EF4-FFF2-40B4-BE49-F238E27FC236}">
                  <a16:creationId xmlns:a16="http://schemas.microsoft.com/office/drawing/2014/main" id="{B8D17851-6BAC-4BFC-B1E3-91885B22C6FF}"/>
                </a:ext>
              </a:extLst>
            </p:cNvPr>
            <p:cNvPicPr>
              <a:picLocks noChangeAspect="1"/>
            </p:cNvPicPr>
            <p:nvPr/>
          </p:nvPicPr>
          <p:blipFill>
            <a:blip r:embed="rId2"/>
            <a:stretch>
              <a:fillRect/>
            </a:stretch>
          </p:blipFill>
          <p:spPr>
            <a:xfrm>
              <a:off x="1373858" y="2482995"/>
              <a:ext cx="4464879" cy="3864830"/>
            </a:xfrm>
            <a:prstGeom prst="rect">
              <a:avLst/>
            </a:prstGeom>
            <a:grpFill/>
          </p:spPr>
        </p:pic>
        <p:sp>
          <p:nvSpPr>
            <p:cNvPr id="8" name="ZoneTexte 7">
              <a:extLst>
                <a:ext uri="{FF2B5EF4-FFF2-40B4-BE49-F238E27FC236}">
                  <a16:creationId xmlns:a16="http://schemas.microsoft.com/office/drawing/2014/main" id="{604CFB8A-3163-4D18-A566-E6096A90E9EB}"/>
                </a:ext>
              </a:extLst>
            </p:cNvPr>
            <p:cNvSpPr txBox="1"/>
            <p:nvPr/>
          </p:nvSpPr>
          <p:spPr>
            <a:xfrm>
              <a:off x="1293258" y="6347825"/>
              <a:ext cx="4626078" cy="664531"/>
            </a:xfrm>
            <a:prstGeom prst="rect">
              <a:avLst/>
            </a:prstGeom>
            <a:grpFill/>
          </p:spPr>
          <p:txBody>
            <a:bodyPr wrap="square" rtlCol="0">
              <a:spAutoFit/>
            </a:bodyPr>
            <a:lstStyle/>
            <a:p>
              <a:r>
                <a:rPr lang="fr-CA" sz="1100" dirty="0">
                  <a:solidFill>
                    <a:schemeClr val="tx1">
                      <a:lumMod val="85000"/>
                      <a:lumOff val="15000"/>
                    </a:schemeClr>
                  </a:solidFill>
                </a:rPr>
                <a:t>Figure 7 : Les situations pour chaque points, où A est le bateau sans pointe, B avec une pointe circulaire et C une pointe triangulaire</a:t>
              </a:r>
            </a:p>
          </p:txBody>
        </p:sp>
      </p:grpSp>
      <p:sp>
        <p:nvSpPr>
          <p:cNvPr id="10" name="ZoneTexte 9">
            <a:extLst>
              <a:ext uri="{FF2B5EF4-FFF2-40B4-BE49-F238E27FC236}">
                <a16:creationId xmlns:a16="http://schemas.microsoft.com/office/drawing/2014/main" id="{E11B13EC-096D-40F8-AD27-9F60F8E843A1}"/>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p:spTree>
    <p:extLst>
      <p:ext uri="{BB962C8B-B14F-4D97-AF65-F5344CB8AC3E}">
        <p14:creationId xmlns:p14="http://schemas.microsoft.com/office/powerpoint/2010/main" val="1646786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3" name="Rectangle 2">
            <a:extLst>
              <a:ext uri="{FF2B5EF4-FFF2-40B4-BE49-F238E27FC236}">
                <a16:creationId xmlns:a16="http://schemas.microsoft.com/office/drawing/2014/main" id="{BA0A46BD-0FD2-481A-AB72-F6E2A27E0618}"/>
              </a:ext>
            </a:extLst>
          </p:cNvPr>
          <p:cNvSpPr/>
          <p:nvPr/>
        </p:nvSpPr>
        <p:spPr>
          <a:xfrm>
            <a:off x="6188279" y="-436226"/>
            <a:ext cx="6096000" cy="1754326"/>
          </a:xfrm>
          <a:prstGeom prst="rect">
            <a:avLst/>
          </a:prstGeom>
        </p:spPr>
        <p:txBody>
          <a:bodyPr>
            <a:spAutoFit/>
          </a:bodyPr>
          <a:lstStyle/>
          <a:p>
            <a:r>
              <a:rPr lang="fr-FR" dirty="0"/>
              <a:t>Étapes et fonctionnement de la méthode numérique, en incluant les équations discrétisées telles que vous les avez programmées (ex : discrétisation d’une équation différentielle, condition initiale, conditions aux frontières, calcul de l’énergie d’un système, génération de nombres aléatoires, etc.) </a:t>
            </a:r>
            <a:endParaRPr lang="fr-CA" dirty="0"/>
          </a:p>
        </p:txBody>
      </p:sp>
      <p:grpSp>
        <p:nvGrpSpPr>
          <p:cNvPr id="17" name="Groupe 16">
            <a:extLst>
              <a:ext uri="{FF2B5EF4-FFF2-40B4-BE49-F238E27FC236}">
                <a16:creationId xmlns:a16="http://schemas.microsoft.com/office/drawing/2014/main" id="{0FF9A8A9-6D73-440A-9BCC-AB53426D45D6}"/>
              </a:ext>
            </a:extLst>
          </p:cNvPr>
          <p:cNvGrpSpPr/>
          <p:nvPr/>
        </p:nvGrpSpPr>
        <p:grpSpPr>
          <a:xfrm>
            <a:off x="3248499" y="3362891"/>
            <a:ext cx="4209101" cy="3200377"/>
            <a:chOff x="3241994" y="3199261"/>
            <a:chExt cx="4430152" cy="3368452"/>
          </a:xfrm>
        </p:grpSpPr>
        <p:pic>
          <p:nvPicPr>
            <p:cNvPr id="15" name="Image 14">
              <a:extLst>
                <a:ext uri="{FF2B5EF4-FFF2-40B4-BE49-F238E27FC236}">
                  <a16:creationId xmlns:a16="http://schemas.microsoft.com/office/drawing/2014/main" id="{0574666C-A2EC-4986-B35C-A2706395CD71}"/>
                </a:ext>
              </a:extLst>
            </p:cNvPr>
            <p:cNvPicPr>
              <a:picLocks noChangeAspect="1"/>
            </p:cNvPicPr>
            <p:nvPr/>
          </p:nvPicPr>
          <p:blipFill rotWithShape="1">
            <a:blip r:embed="rId2"/>
            <a:srcRect l="-3447" t="-2200" r="2312" b="-1"/>
            <a:stretch/>
          </p:blipFill>
          <p:spPr>
            <a:xfrm>
              <a:off x="3311672" y="3199261"/>
              <a:ext cx="4339925" cy="2814867"/>
            </a:xfrm>
            <a:prstGeom prst="rect">
              <a:avLst/>
            </a:prstGeom>
            <a:ln w="19050">
              <a:solidFill>
                <a:schemeClr val="tx1"/>
              </a:solidFill>
            </a:ln>
          </p:spPr>
        </p:pic>
        <p:sp>
          <p:nvSpPr>
            <p:cNvPr id="16" name="ZoneTexte 15">
              <a:extLst>
                <a:ext uri="{FF2B5EF4-FFF2-40B4-BE49-F238E27FC236}">
                  <a16:creationId xmlns:a16="http://schemas.microsoft.com/office/drawing/2014/main" id="{E4BAAAF3-8659-4627-A59E-2F1C6379A0C6}"/>
                </a:ext>
              </a:extLst>
            </p:cNvPr>
            <p:cNvSpPr txBox="1"/>
            <p:nvPr/>
          </p:nvSpPr>
          <p:spPr>
            <a:xfrm>
              <a:off x="3241994" y="6114197"/>
              <a:ext cx="4430152" cy="453516"/>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8 : Schématisation du maillage pour la discrétisation des équations</a:t>
              </a:r>
            </a:p>
          </p:txBody>
        </p:sp>
      </p:grpSp>
      <p:grpSp>
        <p:nvGrpSpPr>
          <p:cNvPr id="20" name="Groupe 19">
            <a:extLst>
              <a:ext uri="{FF2B5EF4-FFF2-40B4-BE49-F238E27FC236}">
                <a16:creationId xmlns:a16="http://schemas.microsoft.com/office/drawing/2014/main" id="{ECF59186-B892-41E8-858F-E4EDFD130887}"/>
              </a:ext>
            </a:extLst>
          </p:cNvPr>
          <p:cNvGrpSpPr/>
          <p:nvPr/>
        </p:nvGrpSpPr>
        <p:grpSpPr>
          <a:xfrm>
            <a:off x="-169710" y="1830986"/>
            <a:ext cx="8110632" cy="1211678"/>
            <a:chOff x="-264960" y="1249961"/>
            <a:chExt cx="8110632" cy="1211678"/>
          </a:xfrm>
        </p:grpSpPr>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25AF7B3B-2DCC-48E8-964A-AC8DF31AA667}"/>
                    </a:ext>
                  </a:extLst>
                </p:cNvPr>
                <p:cNvSpPr txBox="1"/>
                <p:nvPr/>
              </p:nvSpPr>
              <p:spPr>
                <a:xfrm>
                  <a:off x="-264960" y="1249961"/>
                  <a:ext cx="7477125" cy="1211678"/>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p>
                          <m:sSupPr>
                            <m:ctrlPr>
                              <a:rPr lang="fr-CA" b="0" i="1" smtClean="0">
                                <a:latin typeface="Cambria Math" panose="02040503050406030204" pitchFamily="18" charset="0"/>
                              </a:rPr>
                            </m:ctrlPr>
                          </m:sSupPr>
                          <m:e>
                            <m:r>
                              <m:rPr>
                                <m:sty m:val="p"/>
                              </m:rPr>
                              <a:rPr lang="fr-CA" b="0" i="0" smtClean="0">
                                <a:latin typeface="Cambria Math" panose="02040503050406030204" pitchFamily="18" charset="0"/>
                              </a:rPr>
                              <m:t>∇</m:t>
                            </m:r>
                          </m:e>
                          <m:sup>
                            <m:r>
                              <a:rPr lang="fr-CA" b="0" i="1" smtClean="0">
                                <a:latin typeface="Cambria Math" panose="02040503050406030204" pitchFamily="18" charset="0"/>
                              </a:rPr>
                              <m:t>2</m:t>
                            </m:r>
                          </m:sup>
                        </m:sSup>
                        <m:r>
                          <a:rPr lang="fr-CA" b="0" i="1" smtClean="0">
                            <a:latin typeface="Cambria Math" panose="02040503050406030204" pitchFamily="18" charset="0"/>
                          </a:rPr>
                          <m:t>𝑓</m:t>
                        </m:r>
                        <m:r>
                          <a:rPr lang="fr-CA" b="0" i="1" smtClean="0">
                            <a:latin typeface="Cambria Math" panose="02040503050406030204" pitchFamily="18" charset="0"/>
                          </a:rPr>
                          <m:t>=</m:t>
                        </m:r>
                        <m:f>
                          <m:fPr>
                            <m:ctrlPr>
                              <a:rPr lang="fr-CA" b="0" i="1" smtClean="0">
                                <a:latin typeface="Cambria Math" panose="02040503050406030204" pitchFamily="18" charset="0"/>
                              </a:rPr>
                            </m:ctrlPr>
                          </m:fPr>
                          <m:num>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+4</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sub>
                            </m:sSub>
                            <m:r>
                              <a:rPr lang="fr-CA" b="0" i="1" smtClean="0">
                                <a:latin typeface="Cambria Math" panose="02040503050406030204" pitchFamily="18" charset="0"/>
                              </a:rPr>
                              <m:t>+4</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−20</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r>
                              <a:rPr lang="fr-CA" b="0" i="1" smtClean="0">
                                <a:latin typeface="Cambria Math" panose="02040503050406030204" pitchFamily="18" charset="0"/>
                              </a:rPr>
                              <m:t>+4</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sub>
                            </m:sSub>
                          </m:num>
                          <m:den>
                            <m:sSup>
                              <m:sSupPr>
                                <m:ctrlPr>
                                  <a:rPr lang="fr-CA" b="0" i="1" smtClean="0">
                                    <a:latin typeface="Cambria Math" panose="02040503050406030204" pitchFamily="18" charset="0"/>
                                  </a:rPr>
                                </m:ctrlPr>
                              </m:sSupPr>
                              <m:e>
                                <m:r>
                                  <a:rPr lang="fr-CA" b="0" i="1" smtClean="0">
                                    <a:latin typeface="Cambria Math" panose="02040503050406030204" pitchFamily="18" charset="0"/>
                                  </a:rPr>
                                  <m:t>h</m:t>
                                </m:r>
                              </m:e>
                              <m:sup>
                                <m:r>
                                  <a:rPr lang="fr-CA" b="0" i="1" smtClean="0">
                                    <a:latin typeface="Cambria Math" panose="02040503050406030204" pitchFamily="18" charset="0"/>
                                  </a:rPr>
                                  <m:t>2</m:t>
                                </m:r>
                              </m:sup>
                            </m:sSup>
                          </m:den>
                        </m:f>
                      </m:oMath>
                    </m:oMathPara>
                  </a14:m>
                  <a:endParaRPr lang="fr-CA" b="0" i="1" dirty="0">
                    <a:latin typeface="Cambria Math" panose="02040503050406030204" pitchFamily="18" charset="0"/>
                  </a:endParaRPr>
                </a:p>
                <a:p>
                  <a:pPr>
                    <a:lnSpc>
                      <a:spcPct val="150000"/>
                    </a:lnSpc>
                  </a:pPr>
                  <a:r>
                    <a:rPr lang="fr-CA" dirty="0"/>
                    <a:t>                                                     </a:t>
                  </a:r>
                  <a14:m>
                    <m:oMath xmlns:m="http://schemas.openxmlformats.org/officeDocument/2006/math">
                      <m:r>
                        <a:rPr lang="fr-CA" i="1">
                          <a:latin typeface="Cambria Math" panose="02040503050406030204" pitchFamily="18" charset="0"/>
                        </a:rPr>
                        <m:t>+4</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i="1">
                              <a:latin typeface="Cambria Math" panose="02040503050406030204" pitchFamily="18" charset="0"/>
                            </a:rPr>
                            <m:t>+1</m:t>
                          </m:r>
                        </m:sub>
                      </m:sSub>
                      <m:r>
                        <a:rPr lang="fr-CA" i="1">
                          <a:latin typeface="Cambria Math" panose="02040503050406030204" pitchFamily="18" charset="0"/>
                        </a:rPr>
                        <m:t> </m:t>
                      </m:r>
                      <m:r>
                        <a:rPr lang="fr-CA" b="0" i="1" smtClean="0">
                          <a:latin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𝒪</m:t>
                      </m:r>
                      <m:r>
                        <a:rPr lang="fr-CA" b="0" i="1" smtClean="0">
                          <a:latin typeface="Cambria Math" panose="02040503050406030204" pitchFamily="18" charset="0"/>
                          <a:ea typeface="Cambria Math" panose="02040503050406030204" pitchFamily="18" charset="0"/>
                        </a:rPr>
                        <m:t>(</m:t>
                      </m:r>
                      <m:sSup>
                        <m:sSupPr>
                          <m:ctrlPr>
                            <a:rPr lang="fr-CA" b="0" i="1" smtClean="0">
                              <a:latin typeface="Cambria Math" panose="02040503050406030204" pitchFamily="18" charset="0"/>
                              <a:ea typeface="Cambria Math" panose="02040503050406030204" pitchFamily="18" charset="0"/>
                            </a:rPr>
                          </m:ctrlPr>
                        </m:sSupPr>
                        <m:e>
                          <m:r>
                            <a:rPr lang="fr-CA" b="0" i="1" smtClean="0">
                              <a:latin typeface="Cambria Math" panose="02040503050406030204" pitchFamily="18" charset="0"/>
                              <a:ea typeface="Cambria Math" panose="02040503050406030204" pitchFamily="18" charset="0"/>
                            </a:rPr>
                            <m:t>h</m:t>
                          </m:r>
                        </m:e>
                        <m:sup>
                          <m:r>
                            <a:rPr lang="fr-CA" b="0" i="1" smtClean="0">
                              <a:latin typeface="Cambria Math" panose="02040503050406030204" pitchFamily="18" charset="0"/>
                              <a:ea typeface="Cambria Math" panose="02040503050406030204" pitchFamily="18" charset="0"/>
                            </a:rPr>
                            <m:t>2</m:t>
                          </m:r>
                        </m:sup>
                      </m:sSup>
                      <m:r>
                        <a:rPr lang="fr-CA" b="0" i="1" smtClean="0">
                          <a:latin typeface="Cambria Math" panose="02040503050406030204" pitchFamily="18" charset="0"/>
                          <a:ea typeface="Cambria Math" panose="02040503050406030204" pitchFamily="18" charset="0"/>
                        </a:rPr>
                        <m:t>)</m:t>
                      </m:r>
                    </m:oMath>
                  </a14:m>
                  <a:endParaRPr lang="fr-CA" dirty="0"/>
                </a:p>
              </p:txBody>
            </p:sp>
          </mc:Choice>
          <mc:Fallback xmlns="">
            <p:sp>
              <p:nvSpPr>
                <p:cNvPr id="18" name="ZoneTexte 17">
                  <a:extLst>
                    <a:ext uri="{FF2B5EF4-FFF2-40B4-BE49-F238E27FC236}">
                      <a16:creationId xmlns:a16="http://schemas.microsoft.com/office/drawing/2014/main" id="{25AF7B3B-2DCC-48E8-964A-AC8DF31AA667}"/>
                    </a:ext>
                  </a:extLst>
                </p:cNvPr>
                <p:cNvSpPr txBox="1">
                  <a:spLocks noRot="1" noChangeAspect="1" noMove="1" noResize="1" noEditPoints="1" noAdjustHandles="1" noChangeArrowheads="1" noChangeShapeType="1" noTextEdit="1"/>
                </p:cNvSpPr>
                <p:nvPr/>
              </p:nvSpPr>
              <p:spPr>
                <a:xfrm>
                  <a:off x="-264960" y="1249961"/>
                  <a:ext cx="7477125" cy="1211678"/>
                </a:xfrm>
                <a:prstGeom prst="rect">
                  <a:avLst/>
                </a:prstGeom>
                <a:blipFill>
                  <a:blip r:embed="rId3"/>
                  <a:stretch>
                    <a:fillRect r="-407" b="-5528"/>
                  </a:stretch>
                </a:blipFill>
              </p:spPr>
              <p:txBody>
                <a:bodyPr/>
                <a:lstStyle/>
                <a:p>
                  <a:r>
                    <a:rPr lang="fr-CA">
                      <a:noFill/>
                    </a:rPr>
                    <a:t> </a:t>
                  </a:r>
                </a:p>
              </p:txBody>
            </p:sp>
          </mc:Fallback>
        </mc:AlternateContent>
        <p:sp>
          <p:nvSpPr>
            <p:cNvPr id="19" name="ZoneTexte 18">
              <a:extLst>
                <a:ext uri="{FF2B5EF4-FFF2-40B4-BE49-F238E27FC236}">
                  <a16:creationId xmlns:a16="http://schemas.microsoft.com/office/drawing/2014/main" id="{6102E363-FB7F-4B58-A257-959D73E5A877}"/>
                </a:ext>
              </a:extLst>
            </p:cNvPr>
            <p:cNvSpPr txBox="1"/>
            <p:nvPr/>
          </p:nvSpPr>
          <p:spPr>
            <a:xfrm>
              <a:off x="7212165" y="1671134"/>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(15)</a:t>
              </a:r>
            </a:p>
          </p:txBody>
        </p:sp>
      </p:grpSp>
      <p:sp>
        <p:nvSpPr>
          <p:cNvPr id="21" name="ZoneTexte 20">
            <a:extLst>
              <a:ext uri="{FF2B5EF4-FFF2-40B4-BE49-F238E27FC236}">
                <a16:creationId xmlns:a16="http://schemas.microsoft.com/office/drawing/2014/main" id="{A6E7F53C-F4AE-4D5B-8591-29F75E15F9A8}"/>
              </a:ext>
            </a:extLst>
          </p:cNvPr>
          <p:cNvSpPr txBox="1"/>
          <p:nvPr/>
        </p:nvSpPr>
        <p:spPr>
          <a:xfrm>
            <a:off x="455643" y="1566359"/>
            <a:ext cx="4897407" cy="369332"/>
          </a:xfrm>
          <a:prstGeom prst="rect">
            <a:avLst/>
          </a:prstGeom>
          <a:noFill/>
        </p:spPr>
        <p:txBody>
          <a:bodyPr wrap="square" rtlCol="0">
            <a:spAutoFit/>
          </a:bodyPr>
          <a:lstStyle/>
          <a:p>
            <a:r>
              <a:rPr lang="fr-CA" dirty="0"/>
              <a:t>Équation du Laplacien discrétisée à 9 points :</a:t>
            </a:r>
          </a:p>
        </p:txBody>
      </p:sp>
      <p:sp>
        <p:nvSpPr>
          <p:cNvPr id="22" name="ZoneTexte 21">
            <a:extLst>
              <a:ext uri="{FF2B5EF4-FFF2-40B4-BE49-F238E27FC236}">
                <a16:creationId xmlns:a16="http://schemas.microsoft.com/office/drawing/2014/main" id="{EF1E66EF-AE0F-43FF-94DD-726E716309CB}"/>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p:spTree>
    <p:extLst>
      <p:ext uri="{BB962C8B-B14F-4D97-AF65-F5344CB8AC3E}">
        <p14:creationId xmlns:p14="http://schemas.microsoft.com/office/powerpoint/2010/main" val="3202630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3" name="Rectangle 2">
            <a:extLst>
              <a:ext uri="{FF2B5EF4-FFF2-40B4-BE49-F238E27FC236}">
                <a16:creationId xmlns:a16="http://schemas.microsoft.com/office/drawing/2014/main" id="{BA0A46BD-0FD2-481A-AB72-F6E2A27E0618}"/>
              </a:ext>
            </a:extLst>
          </p:cNvPr>
          <p:cNvSpPr/>
          <p:nvPr/>
        </p:nvSpPr>
        <p:spPr>
          <a:xfrm>
            <a:off x="6188279" y="-436226"/>
            <a:ext cx="6096000" cy="1754326"/>
          </a:xfrm>
          <a:prstGeom prst="rect">
            <a:avLst/>
          </a:prstGeom>
        </p:spPr>
        <p:txBody>
          <a:bodyPr>
            <a:spAutoFit/>
          </a:bodyPr>
          <a:lstStyle/>
          <a:p>
            <a:r>
              <a:rPr lang="fr-FR" dirty="0"/>
              <a:t>Étapes et fonctionnement de la méthode numérique, en incluant les équations discrétisées telles que vous les avez programmées (ex : discrétisation d’une équation différentielle, condition initiale, conditions aux frontières, calcul de l’énergie d’un système, génération de nombres aléatoires, etc.) </a:t>
            </a:r>
            <a:endParaRPr lang="fr-CA" dirty="0"/>
          </a:p>
        </p:txBody>
      </p:sp>
      <p:sp>
        <p:nvSpPr>
          <p:cNvPr id="4" name="ZoneTexte 3">
            <a:extLst>
              <a:ext uri="{FF2B5EF4-FFF2-40B4-BE49-F238E27FC236}">
                <a16:creationId xmlns:a16="http://schemas.microsoft.com/office/drawing/2014/main" id="{9BADA194-35A4-4465-9879-CFB6014BE644}"/>
              </a:ext>
            </a:extLst>
          </p:cNvPr>
          <p:cNvSpPr txBox="1"/>
          <p:nvPr/>
        </p:nvSpPr>
        <p:spPr>
          <a:xfrm>
            <a:off x="455643" y="1802836"/>
            <a:ext cx="8506436" cy="646331"/>
          </a:xfrm>
          <a:prstGeom prst="rect">
            <a:avLst/>
          </a:prstGeom>
          <a:noFill/>
        </p:spPr>
        <p:txBody>
          <a:bodyPr wrap="square" rtlCol="0">
            <a:spAutoFit/>
          </a:bodyPr>
          <a:lstStyle/>
          <a:p>
            <a:r>
              <a:rPr lang="fr-CA" dirty="0"/>
              <a:t>Les équations de gradient avant (16) et arrière (17) sont présentées ci-dessous. Une fois discrétisée, les équations auront la forme générale de l’équation 18.</a:t>
            </a:r>
          </a:p>
        </p:txBody>
      </p:sp>
      <p:grpSp>
        <p:nvGrpSpPr>
          <p:cNvPr id="9" name="Groupe 8">
            <a:extLst>
              <a:ext uri="{FF2B5EF4-FFF2-40B4-BE49-F238E27FC236}">
                <a16:creationId xmlns:a16="http://schemas.microsoft.com/office/drawing/2014/main" id="{862F21EC-CC60-4154-BA6A-C663B79EE1CC}"/>
              </a:ext>
            </a:extLst>
          </p:cNvPr>
          <p:cNvGrpSpPr/>
          <p:nvPr/>
        </p:nvGrpSpPr>
        <p:grpSpPr>
          <a:xfrm>
            <a:off x="566256" y="2817376"/>
            <a:ext cx="7917745" cy="535531"/>
            <a:chOff x="566256" y="2355711"/>
            <a:chExt cx="7917745" cy="535531"/>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A4206C53-2767-4559-87C9-8CD9924D60FD}"/>
                    </a:ext>
                  </a:extLst>
                </p:cNvPr>
                <p:cNvSpPr txBox="1"/>
                <p:nvPr/>
              </p:nvSpPr>
              <p:spPr>
                <a:xfrm>
                  <a:off x="566256" y="2355711"/>
                  <a:ext cx="7284238" cy="535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CA" i="1" smtClean="0">
                                <a:latin typeface="Cambria Math" panose="02040503050406030204" pitchFamily="18" charset="0"/>
                              </a:rPr>
                            </m:ctrlPr>
                          </m:accPr>
                          <m:e>
                            <m:r>
                              <m:rPr>
                                <m:sty m:val="p"/>
                              </m:rPr>
                              <a:rPr lang="fr-CA" i="1" smtClean="0">
                                <a:latin typeface="Cambria Math" panose="02040503050406030204" pitchFamily="18" charset="0"/>
                                <a:ea typeface="Cambria Math" panose="02040503050406030204" pitchFamily="18" charset="0"/>
                              </a:rPr>
                              <m:t>∇</m:t>
                            </m:r>
                          </m:e>
                        </m:acc>
                        <m:r>
                          <a:rPr lang="fr-CA" b="0" i="1" smtClean="0">
                            <a:latin typeface="Cambria Math" panose="02040503050406030204" pitchFamily="18" charset="0"/>
                          </a:rPr>
                          <m:t>𝑓</m:t>
                        </m:r>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(−3</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r>
                              <a:rPr lang="fr-CA" b="0" i="1" smtClean="0">
                                <a:latin typeface="Cambria Math" panose="02040503050406030204" pitchFamily="18" charset="0"/>
                              </a:rPr>
                              <m:t>+2</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+2</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num>
                          <m:den>
                            <m:r>
                              <a:rPr lang="fr-CA" b="0" i="1" smtClean="0">
                                <a:latin typeface="Cambria Math" panose="02040503050406030204" pitchFamily="18" charset="0"/>
                              </a:rPr>
                              <m:t>2</m:t>
                            </m:r>
                            <m:r>
                              <a:rPr lang="fr-CA" b="0" i="1" smtClean="0">
                                <a:latin typeface="Cambria Math" panose="02040503050406030204" pitchFamily="18" charset="0"/>
                              </a:rPr>
                              <m:t>h</m:t>
                            </m:r>
                          </m:den>
                        </m:f>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𝑥</m:t>
                            </m:r>
                          </m:e>
                        </m:acc>
                        <m:r>
                          <a:rPr lang="fr-CA" b="0" i="1" smtClean="0">
                            <a:latin typeface="Cambria Math" panose="02040503050406030204" pitchFamily="18" charset="0"/>
                          </a:rPr>
                          <m:t>+</m:t>
                        </m:r>
                        <m:f>
                          <m:fPr>
                            <m:ctrlPr>
                              <a:rPr lang="fr-CA" i="1">
                                <a:latin typeface="Cambria Math" panose="02040503050406030204" pitchFamily="18" charset="0"/>
                              </a:rPr>
                            </m:ctrlPr>
                          </m:fPr>
                          <m:num>
                            <m:r>
                              <a:rPr lang="fr-CA" i="1">
                                <a:latin typeface="Cambria Math" panose="02040503050406030204" pitchFamily="18" charset="0"/>
                              </a:rPr>
                              <m:t>(−3</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+2</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+2,</m:t>
                                </m:r>
                                <m:r>
                                  <a:rPr lang="fr-CA" i="1">
                                    <a:latin typeface="Cambria Math" panose="02040503050406030204" pitchFamily="18" charset="0"/>
                                  </a:rPr>
                                  <m:t>𝑗</m:t>
                                </m:r>
                              </m:sub>
                            </m:sSub>
                            <m:r>
                              <a:rPr lang="fr-CA" i="1">
                                <a:latin typeface="Cambria Math" panose="02040503050406030204" pitchFamily="18" charset="0"/>
                              </a:rPr>
                              <m:t>)</m:t>
                            </m:r>
                          </m:num>
                          <m:den>
                            <m:r>
                              <a:rPr lang="fr-CA" i="1">
                                <a:latin typeface="Cambria Math" panose="02040503050406030204" pitchFamily="18" charset="0"/>
                              </a:rPr>
                              <m:t>2</m:t>
                            </m:r>
                            <m:r>
                              <a:rPr lang="fr-CA" b="0" i="1" smtClean="0">
                                <a:latin typeface="Cambria Math" panose="02040503050406030204" pitchFamily="18" charset="0"/>
                              </a:rPr>
                              <m:t>h</m:t>
                            </m:r>
                          </m:den>
                        </m:f>
                        <m:acc>
                          <m:accPr>
                            <m:chr m:val="̂"/>
                            <m:ctrlPr>
                              <a:rPr lang="fr-CA" i="1">
                                <a:latin typeface="Cambria Math" panose="02040503050406030204" pitchFamily="18" charset="0"/>
                              </a:rPr>
                            </m:ctrlPr>
                          </m:accPr>
                          <m:e>
                            <m:r>
                              <a:rPr lang="fr-CA" b="0" i="1" smtClean="0">
                                <a:latin typeface="Cambria Math" panose="02040503050406030204" pitchFamily="18" charset="0"/>
                              </a:rPr>
                              <m:t>𝑦</m:t>
                            </m:r>
                          </m:e>
                        </m:acc>
                        <m:r>
                          <a:rPr lang="fr-CA" b="0" i="1" smtClean="0">
                            <a:latin typeface="Cambria Math" panose="02040503050406030204" pitchFamily="18" charset="0"/>
                          </a:rPr>
                          <m:t>+</m:t>
                        </m:r>
                        <m:r>
                          <a:rPr lang="fr-CA" b="0" i="1" smtClean="0">
                            <a:latin typeface="Cambria Math" panose="02040503050406030204" pitchFamily="18" charset="0"/>
                          </a:rPr>
                          <m:t>𝑂</m:t>
                        </m:r>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a:rPr lang="fr-CA" b="0" i="1" smtClean="0">
                                <a:latin typeface="Cambria Math" panose="02040503050406030204" pitchFamily="18" charset="0"/>
                              </a:rPr>
                              <m:t>h</m:t>
                            </m:r>
                          </m:e>
                          <m:sup>
                            <m:r>
                              <a:rPr lang="fr-CA" b="0" i="1" smtClean="0">
                                <a:latin typeface="Cambria Math" panose="02040503050406030204" pitchFamily="18" charset="0"/>
                              </a:rPr>
                              <m:t>2</m:t>
                            </m:r>
                          </m:sup>
                        </m:sSup>
                        <m:r>
                          <a:rPr lang="fr-CA" b="0" i="1" smtClean="0">
                            <a:latin typeface="Cambria Math" panose="02040503050406030204" pitchFamily="18" charset="0"/>
                          </a:rPr>
                          <m:t>)</m:t>
                        </m:r>
                      </m:oMath>
                    </m:oMathPara>
                  </a14:m>
                  <a:endParaRPr lang="fr-CA" dirty="0"/>
                </a:p>
              </p:txBody>
            </p:sp>
          </mc:Choice>
          <mc:Fallback xmlns="">
            <p:sp>
              <p:nvSpPr>
                <p:cNvPr id="5" name="ZoneTexte 4">
                  <a:extLst>
                    <a:ext uri="{FF2B5EF4-FFF2-40B4-BE49-F238E27FC236}">
                      <a16:creationId xmlns:a16="http://schemas.microsoft.com/office/drawing/2014/main" id="{A4206C53-2767-4559-87C9-8CD9924D60FD}"/>
                    </a:ext>
                  </a:extLst>
                </p:cNvPr>
                <p:cNvSpPr txBox="1">
                  <a:spLocks noRot="1" noChangeAspect="1" noMove="1" noResize="1" noEditPoints="1" noAdjustHandles="1" noChangeArrowheads="1" noChangeShapeType="1" noTextEdit="1"/>
                </p:cNvSpPr>
                <p:nvPr/>
              </p:nvSpPr>
              <p:spPr>
                <a:xfrm>
                  <a:off x="566256" y="2355711"/>
                  <a:ext cx="7284238" cy="535531"/>
                </a:xfrm>
                <a:prstGeom prst="rect">
                  <a:avLst/>
                </a:prstGeom>
                <a:blipFill>
                  <a:blip r:embed="rId2"/>
                  <a:stretch>
                    <a:fillRect/>
                  </a:stretch>
                </a:blipFill>
              </p:spPr>
              <p:txBody>
                <a:bodyPr/>
                <a:lstStyle/>
                <a:p>
                  <a:r>
                    <a:rPr lang="fr-CA">
                      <a:noFill/>
                    </a:rPr>
                    <a:t> </a:t>
                  </a:r>
                </a:p>
              </p:txBody>
            </p:sp>
          </mc:Fallback>
        </mc:AlternateContent>
        <p:sp>
          <p:nvSpPr>
            <p:cNvPr id="8" name="ZoneTexte 7">
              <a:extLst>
                <a:ext uri="{FF2B5EF4-FFF2-40B4-BE49-F238E27FC236}">
                  <a16:creationId xmlns:a16="http://schemas.microsoft.com/office/drawing/2014/main" id="{9971D1EC-DB0F-4900-B5DD-02FE91E57C2A}"/>
                </a:ext>
              </a:extLst>
            </p:cNvPr>
            <p:cNvSpPr txBox="1"/>
            <p:nvPr/>
          </p:nvSpPr>
          <p:spPr>
            <a:xfrm>
              <a:off x="7850494" y="2438810"/>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(16)</a:t>
              </a:r>
            </a:p>
          </p:txBody>
        </p:sp>
      </p:grpSp>
      <p:grpSp>
        <p:nvGrpSpPr>
          <p:cNvPr id="11" name="Groupe 10">
            <a:extLst>
              <a:ext uri="{FF2B5EF4-FFF2-40B4-BE49-F238E27FC236}">
                <a16:creationId xmlns:a16="http://schemas.microsoft.com/office/drawing/2014/main" id="{69F48FEC-DD76-4B64-9412-8A4DB6620C44}"/>
              </a:ext>
            </a:extLst>
          </p:cNvPr>
          <p:cNvGrpSpPr/>
          <p:nvPr/>
        </p:nvGrpSpPr>
        <p:grpSpPr>
          <a:xfrm>
            <a:off x="566257" y="3444117"/>
            <a:ext cx="7594653" cy="535531"/>
            <a:chOff x="566257" y="2982452"/>
            <a:chExt cx="7594653" cy="535531"/>
          </a:xfrm>
        </p:grpSpPr>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39B4E4BC-67C9-4738-868B-B1EDB7E0997A}"/>
                    </a:ext>
                  </a:extLst>
                </p:cNvPr>
                <p:cNvSpPr txBox="1"/>
                <p:nvPr/>
              </p:nvSpPr>
              <p:spPr>
                <a:xfrm>
                  <a:off x="566257" y="2982452"/>
                  <a:ext cx="6961146" cy="5355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CA" i="1" smtClean="0">
                                <a:latin typeface="Cambria Math" panose="02040503050406030204" pitchFamily="18" charset="0"/>
                              </a:rPr>
                            </m:ctrlPr>
                          </m:accPr>
                          <m:e>
                            <m:r>
                              <m:rPr>
                                <m:sty m:val="p"/>
                              </m:rPr>
                              <a:rPr lang="fr-CA" i="1" smtClean="0">
                                <a:latin typeface="Cambria Math" panose="02040503050406030204" pitchFamily="18" charset="0"/>
                                <a:ea typeface="Cambria Math" panose="02040503050406030204" pitchFamily="18" charset="0"/>
                              </a:rPr>
                              <m:t>∇</m:t>
                            </m:r>
                          </m:e>
                        </m:acc>
                        <m:r>
                          <a:rPr lang="fr-CA" b="0" i="1" smtClean="0">
                            <a:latin typeface="Cambria Math" panose="02040503050406030204" pitchFamily="18" charset="0"/>
                          </a:rPr>
                          <m:t>𝑓</m:t>
                        </m:r>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m:t>
                                </m:r>
                                <m:r>
                                  <a:rPr lang="fr-CA" i="1">
                                    <a:latin typeface="Cambria Math" panose="02040503050406030204" pitchFamily="18" charset="0"/>
                                  </a:rPr>
                                  <m:t>2,</m:t>
                                </m:r>
                                <m:r>
                                  <a:rPr lang="fr-CA" i="1">
                                    <a:latin typeface="Cambria Math" panose="02040503050406030204" pitchFamily="18" charset="0"/>
                                  </a:rPr>
                                  <m:t>𝑗</m:t>
                                </m:r>
                              </m:sub>
                            </m:sSub>
                            <m:r>
                              <a:rPr lang="fr-CA" b="0" i="1" smtClean="0">
                                <a:latin typeface="Cambria Math" panose="02040503050406030204" pitchFamily="18" charset="0"/>
                              </a:rPr>
                              <m:t>−2</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sub>
                            </m:sSub>
                            <m:r>
                              <a:rPr lang="fr-CA" b="0" i="1" smtClean="0">
                                <a:latin typeface="Cambria Math" panose="02040503050406030204" pitchFamily="18" charset="0"/>
                              </a:rPr>
                              <m:t>+3</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num>
                          <m:den>
                            <m:r>
                              <a:rPr lang="fr-CA" b="0" i="1" smtClean="0">
                                <a:latin typeface="Cambria Math" panose="02040503050406030204" pitchFamily="18" charset="0"/>
                              </a:rPr>
                              <m:t>2</m:t>
                            </m:r>
                            <m:r>
                              <a:rPr lang="fr-CA" b="0" i="1" smtClean="0">
                                <a:latin typeface="Cambria Math" panose="02040503050406030204" pitchFamily="18" charset="0"/>
                              </a:rPr>
                              <m:t>h</m:t>
                            </m:r>
                          </m:den>
                        </m:f>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𝑥</m:t>
                            </m:r>
                          </m:e>
                        </m:acc>
                        <m:r>
                          <a:rPr lang="fr-CA" b="0" i="1" smtClean="0">
                            <a:latin typeface="Cambria Math" panose="02040503050406030204" pitchFamily="18" charset="0"/>
                          </a:rPr>
                          <m:t>+</m:t>
                        </m:r>
                        <m:f>
                          <m:fPr>
                            <m:ctrlPr>
                              <a:rPr lang="fr-CA" i="1">
                                <a:latin typeface="Cambria Math" panose="02040503050406030204" pitchFamily="18" charset="0"/>
                              </a:rPr>
                            </m:ctrlPr>
                          </m:fPr>
                          <m:num>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−2,</m:t>
                                </m:r>
                                <m:r>
                                  <a:rPr lang="fr-CA" i="1">
                                    <a:latin typeface="Cambria Math" panose="02040503050406030204" pitchFamily="18" charset="0"/>
                                  </a:rPr>
                                  <m:t>𝑗</m:t>
                                </m:r>
                              </m:sub>
                            </m:sSub>
                            <m:r>
                              <a:rPr lang="fr-CA" i="1">
                                <a:latin typeface="Cambria Math" panose="02040503050406030204" pitchFamily="18" charset="0"/>
                              </a:rPr>
                              <m:t>−2</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sub>
                            </m:sSub>
                            <m:r>
                              <a:rPr lang="fr-CA" i="1">
                                <a:latin typeface="Cambria Math" panose="02040503050406030204" pitchFamily="18" charset="0"/>
                              </a:rPr>
                              <m:t>+3</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m:t>
                            </m:r>
                          </m:num>
                          <m:den>
                            <m:r>
                              <a:rPr lang="fr-CA" i="1">
                                <a:latin typeface="Cambria Math" panose="02040503050406030204" pitchFamily="18" charset="0"/>
                              </a:rPr>
                              <m:t>2</m:t>
                            </m:r>
                            <m:r>
                              <a:rPr lang="fr-CA" b="0" i="1" smtClean="0">
                                <a:latin typeface="Cambria Math" panose="02040503050406030204" pitchFamily="18" charset="0"/>
                              </a:rPr>
                              <m:t>h</m:t>
                            </m:r>
                          </m:den>
                        </m:f>
                        <m:acc>
                          <m:accPr>
                            <m:chr m:val="̂"/>
                            <m:ctrlPr>
                              <a:rPr lang="fr-CA" i="1">
                                <a:latin typeface="Cambria Math" panose="02040503050406030204" pitchFamily="18" charset="0"/>
                              </a:rPr>
                            </m:ctrlPr>
                          </m:accPr>
                          <m:e>
                            <m:r>
                              <a:rPr lang="fr-CA" b="0" i="1" smtClean="0">
                                <a:latin typeface="Cambria Math" panose="02040503050406030204" pitchFamily="18" charset="0"/>
                              </a:rPr>
                              <m:t>𝑦</m:t>
                            </m:r>
                          </m:e>
                        </m:acc>
                        <m:r>
                          <a:rPr lang="fr-CA" b="0" i="1" smtClean="0">
                            <a:latin typeface="Cambria Math" panose="02040503050406030204" pitchFamily="18" charset="0"/>
                          </a:rPr>
                          <m:t>+</m:t>
                        </m:r>
                        <m:r>
                          <a:rPr lang="fr-CA" b="0" i="1" smtClean="0">
                            <a:latin typeface="Cambria Math" panose="02040503050406030204" pitchFamily="18" charset="0"/>
                          </a:rPr>
                          <m:t>𝑂</m:t>
                        </m:r>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a:rPr lang="fr-CA" b="0" i="1" smtClean="0">
                                <a:latin typeface="Cambria Math" panose="02040503050406030204" pitchFamily="18" charset="0"/>
                              </a:rPr>
                              <m:t>h</m:t>
                            </m:r>
                          </m:e>
                          <m:sup>
                            <m:r>
                              <a:rPr lang="fr-CA" b="0" i="1" smtClean="0">
                                <a:latin typeface="Cambria Math" panose="02040503050406030204" pitchFamily="18" charset="0"/>
                              </a:rPr>
                              <m:t>2</m:t>
                            </m:r>
                          </m:sup>
                        </m:sSup>
                        <m:r>
                          <a:rPr lang="fr-CA" b="0" i="1" smtClean="0">
                            <a:latin typeface="Cambria Math" panose="02040503050406030204" pitchFamily="18" charset="0"/>
                          </a:rPr>
                          <m:t>)</m:t>
                        </m:r>
                      </m:oMath>
                    </m:oMathPara>
                  </a14:m>
                  <a:endParaRPr lang="fr-CA" dirty="0"/>
                </a:p>
              </p:txBody>
            </p:sp>
          </mc:Choice>
          <mc:Fallback xmlns="">
            <p:sp>
              <p:nvSpPr>
                <p:cNvPr id="6" name="ZoneTexte 5">
                  <a:extLst>
                    <a:ext uri="{FF2B5EF4-FFF2-40B4-BE49-F238E27FC236}">
                      <a16:creationId xmlns:a16="http://schemas.microsoft.com/office/drawing/2014/main" id="{39B4E4BC-67C9-4738-868B-B1EDB7E0997A}"/>
                    </a:ext>
                  </a:extLst>
                </p:cNvPr>
                <p:cNvSpPr txBox="1">
                  <a:spLocks noRot="1" noChangeAspect="1" noMove="1" noResize="1" noEditPoints="1" noAdjustHandles="1" noChangeArrowheads="1" noChangeShapeType="1" noTextEdit="1"/>
                </p:cNvSpPr>
                <p:nvPr/>
              </p:nvSpPr>
              <p:spPr>
                <a:xfrm>
                  <a:off x="566257" y="2982452"/>
                  <a:ext cx="6961146" cy="535531"/>
                </a:xfrm>
                <a:prstGeom prst="rect">
                  <a:avLst/>
                </a:prstGeom>
                <a:blipFill>
                  <a:blip r:embed="rId3"/>
                  <a:stretch>
                    <a:fillRect/>
                  </a:stretch>
                </a:blipFill>
              </p:spPr>
              <p:txBody>
                <a:bodyPr/>
                <a:lstStyle/>
                <a:p>
                  <a:r>
                    <a:rPr lang="fr-CA">
                      <a:noFill/>
                    </a:rPr>
                    <a:t> </a:t>
                  </a:r>
                </a:p>
              </p:txBody>
            </p:sp>
          </mc:Fallback>
        </mc:AlternateContent>
        <p:sp>
          <p:nvSpPr>
            <p:cNvPr id="10" name="ZoneTexte 9">
              <a:extLst>
                <a:ext uri="{FF2B5EF4-FFF2-40B4-BE49-F238E27FC236}">
                  <a16:creationId xmlns:a16="http://schemas.microsoft.com/office/drawing/2014/main" id="{4A49BA88-C95A-48A3-8A2A-D95DF9C835B0}"/>
                </a:ext>
              </a:extLst>
            </p:cNvPr>
            <p:cNvSpPr txBox="1"/>
            <p:nvPr/>
          </p:nvSpPr>
          <p:spPr>
            <a:xfrm>
              <a:off x="7527403" y="3065551"/>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(17)</a:t>
              </a:r>
            </a:p>
          </p:txBody>
        </p:sp>
      </p:grpSp>
      <p:grpSp>
        <p:nvGrpSpPr>
          <p:cNvPr id="13" name="Groupe 12">
            <a:extLst>
              <a:ext uri="{FF2B5EF4-FFF2-40B4-BE49-F238E27FC236}">
                <a16:creationId xmlns:a16="http://schemas.microsoft.com/office/drawing/2014/main" id="{FDCFA658-A8B3-4938-B9F1-C7E7E9F47719}"/>
              </a:ext>
            </a:extLst>
          </p:cNvPr>
          <p:cNvGrpSpPr/>
          <p:nvPr/>
        </p:nvGrpSpPr>
        <p:grpSpPr>
          <a:xfrm>
            <a:off x="455643" y="4389474"/>
            <a:ext cx="9414143" cy="897938"/>
            <a:chOff x="455643" y="3667446"/>
            <a:chExt cx="9414143" cy="897938"/>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7005CEB2-9801-438B-98FC-BCD9B914EF39}"/>
                    </a:ext>
                  </a:extLst>
                </p:cNvPr>
                <p:cNvSpPr txBox="1"/>
                <p:nvPr/>
              </p:nvSpPr>
              <p:spPr>
                <a:xfrm>
                  <a:off x="455643" y="3667446"/>
                  <a:ext cx="8885830" cy="897938"/>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fr-CA" i="1" smtClean="0">
                                <a:latin typeface="Cambria Math" panose="02040503050406030204" pitchFamily="18" charset="0"/>
                              </a:rPr>
                            </m:ctrlPr>
                          </m:sSubPr>
                          <m:e>
                            <m:r>
                              <a:rPr lang="fr-CA" b="0" i="1" smtClean="0">
                                <a:latin typeface="Cambria Math" panose="02040503050406030204" pitchFamily="18" charset="0"/>
                              </a:rPr>
                              <m:t>𝑎</m:t>
                            </m:r>
                          </m:e>
                          <m:sub>
                            <m:r>
                              <a:rPr lang="fr-CA" b="0" i="1" smtClean="0">
                                <a:latin typeface="Cambria Math" panose="02040503050406030204" pitchFamily="18" charset="0"/>
                              </a:rPr>
                              <m:t>1</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−2,</m:t>
                            </m:r>
                            <m:r>
                              <a:rPr lang="fr-CA" i="1">
                                <a:latin typeface="Cambria Math" panose="02040503050406030204" pitchFamily="18" charset="0"/>
                              </a:rPr>
                              <m:t>𝑗</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2</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b="0" i="1" smtClean="0">
                                <a:latin typeface="Cambria Math" panose="02040503050406030204" pitchFamily="18" charset="0"/>
                              </a:rPr>
                              <m:t>+2</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3</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4</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5</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−2</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6</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−1</m:t>
                            </m:r>
                          </m:sub>
                        </m:sSub>
                      </m:oMath>
                    </m:oMathPara>
                  </a14:m>
                  <a:endParaRPr lang="fr-CA"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fr-CA" i="1" smtClean="0">
                            <a:latin typeface="Cambria Math" panose="02040503050406030204" pitchFamily="18" charset="0"/>
                          </a:rPr>
                          <m:t> </m:t>
                        </m:r>
                        <m:r>
                          <a:rPr lang="fr-CA" b="0" i="1" smtClean="0">
                            <a:latin typeface="Cambria Math" panose="02040503050406030204" pitchFamily="18" charset="0"/>
                          </a:rPr>
                          <m:t>    </m:t>
                        </m:r>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7</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8</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9</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m:t>
                            </m:r>
                            <m:r>
                              <a:rPr lang="fr-CA" i="1">
                                <a:latin typeface="Cambria Math" panose="02040503050406030204" pitchFamily="18" charset="0"/>
                              </a:rPr>
                              <m:t>2</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10</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11</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12</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13</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+2</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𝑆</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oMath>
                    </m:oMathPara>
                  </a14:m>
                  <a:endParaRPr lang="fr-CA" dirty="0"/>
                </a:p>
              </p:txBody>
            </p:sp>
          </mc:Choice>
          <mc:Fallback xmlns="">
            <p:sp>
              <p:nvSpPr>
                <p:cNvPr id="7" name="ZoneTexte 6">
                  <a:extLst>
                    <a:ext uri="{FF2B5EF4-FFF2-40B4-BE49-F238E27FC236}">
                      <a16:creationId xmlns:a16="http://schemas.microsoft.com/office/drawing/2014/main" id="{7005CEB2-9801-438B-98FC-BCD9B914EF39}"/>
                    </a:ext>
                  </a:extLst>
                </p:cNvPr>
                <p:cNvSpPr txBox="1">
                  <a:spLocks noRot="1" noChangeAspect="1" noMove="1" noResize="1" noEditPoints="1" noAdjustHandles="1" noChangeArrowheads="1" noChangeShapeType="1" noTextEdit="1"/>
                </p:cNvSpPr>
                <p:nvPr/>
              </p:nvSpPr>
              <p:spPr>
                <a:xfrm>
                  <a:off x="455643" y="3667446"/>
                  <a:ext cx="8885830" cy="897938"/>
                </a:xfrm>
                <a:prstGeom prst="rect">
                  <a:avLst/>
                </a:prstGeom>
                <a:blipFill>
                  <a:blip r:embed="rId4"/>
                  <a:stretch>
                    <a:fillRect/>
                  </a:stretch>
                </a:blipFill>
              </p:spPr>
              <p:txBody>
                <a:bodyPr/>
                <a:lstStyle/>
                <a:p>
                  <a:r>
                    <a:rPr lang="fr-CA">
                      <a:noFill/>
                    </a:rPr>
                    <a:t> </a:t>
                  </a:r>
                </a:p>
              </p:txBody>
            </p:sp>
          </mc:Fallback>
        </mc:AlternateContent>
        <p:sp>
          <p:nvSpPr>
            <p:cNvPr id="12" name="ZoneTexte 11">
              <a:extLst>
                <a:ext uri="{FF2B5EF4-FFF2-40B4-BE49-F238E27FC236}">
                  <a16:creationId xmlns:a16="http://schemas.microsoft.com/office/drawing/2014/main" id="{BEC7DABA-06BC-43B9-83B7-F70848751634}"/>
                </a:ext>
              </a:extLst>
            </p:cNvPr>
            <p:cNvSpPr txBox="1"/>
            <p:nvPr/>
          </p:nvSpPr>
          <p:spPr>
            <a:xfrm>
              <a:off x="9236279" y="3931749"/>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(18)</a:t>
              </a:r>
            </a:p>
          </p:txBody>
        </p:sp>
      </p:grpSp>
      <p:sp>
        <p:nvSpPr>
          <p:cNvPr id="14" name="Titre 1">
            <a:extLst>
              <a:ext uri="{FF2B5EF4-FFF2-40B4-BE49-F238E27FC236}">
                <a16:creationId xmlns:a16="http://schemas.microsoft.com/office/drawing/2014/main" id="{6477EBCE-95BC-403D-ABB2-986C07EBD112}"/>
              </a:ext>
            </a:extLst>
          </p:cNvPr>
          <p:cNvSpPr txBox="1">
            <a:spLocks/>
          </p:cNvSpPr>
          <p:nvPr/>
        </p:nvSpPr>
        <p:spPr>
          <a:xfrm>
            <a:off x="455643" y="1391464"/>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sz="2400" dirty="0">
                <a:solidFill>
                  <a:srgbClr val="286D9F"/>
                </a:solidFill>
              </a:rPr>
              <a:t>Forme générale des équations à discrétiser</a:t>
            </a:r>
          </a:p>
        </p:txBody>
      </p:sp>
      <p:sp>
        <p:nvSpPr>
          <p:cNvPr id="15" name="ZoneTexte 14">
            <a:extLst>
              <a:ext uri="{FF2B5EF4-FFF2-40B4-BE49-F238E27FC236}">
                <a16:creationId xmlns:a16="http://schemas.microsoft.com/office/drawing/2014/main" id="{989DBC32-D8AF-47BD-A5EF-7860653EC9C7}"/>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p:spTree>
    <p:extLst>
      <p:ext uri="{BB962C8B-B14F-4D97-AF65-F5344CB8AC3E}">
        <p14:creationId xmlns:p14="http://schemas.microsoft.com/office/powerpoint/2010/main" val="2829224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3" name="Rectangle 2">
            <a:extLst>
              <a:ext uri="{FF2B5EF4-FFF2-40B4-BE49-F238E27FC236}">
                <a16:creationId xmlns:a16="http://schemas.microsoft.com/office/drawing/2014/main" id="{BA0A46BD-0FD2-481A-AB72-F6E2A27E0618}"/>
              </a:ext>
            </a:extLst>
          </p:cNvPr>
          <p:cNvSpPr/>
          <p:nvPr/>
        </p:nvSpPr>
        <p:spPr>
          <a:xfrm>
            <a:off x="6188279" y="-436226"/>
            <a:ext cx="6096000" cy="1754326"/>
          </a:xfrm>
          <a:prstGeom prst="rect">
            <a:avLst/>
          </a:prstGeom>
        </p:spPr>
        <p:txBody>
          <a:bodyPr>
            <a:spAutoFit/>
          </a:bodyPr>
          <a:lstStyle/>
          <a:p>
            <a:r>
              <a:rPr lang="fr-FR" dirty="0"/>
              <a:t>Étapes et fonctionnement de la méthode numérique, en incluant les équations discrétisées telles que vous les avez programmées (ex : discrétisation d’une équation différentielle, condition initiale, conditions aux frontières, calcul de l’énergie d’un système, génération de nombres aléatoires, etc.) </a:t>
            </a:r>
            <a:endParaRPr lang="fr-CA" dirty="0"/>
          </a:p>
        </p:txBody>
      </p:sp>
      <p:sp>
        <p:nvSpPr>
          <p:cNvPr id="4" name="ZoneTexte 3">
            <a:extLst>
              <a:ext uri="{FF2B5EF4-FFF2-40B4-BE49-F238E27FC236}">
                <a16:creationId xmlns:a16="http://schemas.microsoft.com/office/drawing/2014/main" id="{9BADA194-35A4-4465-9879-CFB6014BE644}"/>
              </a:ext>
            </a:extLst>
          </p:cNvPr>
          <p:cNvSpPr txBox="1"/>
          <p:nvPr/>
        </p:nvSpPr>
        <p:spPr>
          <a:xfrm>
            <a:off x="455642" y="1802836"/>
            <a:ext cx="9091029" cy="369332"/>
          </a:xfrm>
          <a:prstGeom prst="rect">
            <a:avLst/>
          </a:prstGeom>
          <a:noFill/>
        </p:spPr>
        <p:txBody>
          <a:bodyPr wrap="square" rtlCol="0">
            <a:spAutoFit/>
          </a:bodyPr>
          <a:lstStyle/>
          <a:p>
            <a:r>
              <a:rPr lang="fr-CA" dirty="0"/>
              <a:t>Pour le milieu homogène on a l’équation 19 où </a:t>
            </a:r>
            <a:r>
              <a:rPr lang="fr-CA" i="1" dirty="0">
                <a:latin typeface="Cambria Math" panose="02040503050406030204" pitchFamily="18" charset="0"/>
                <a:ea typeface="Cambria Math" panose="02040503050406030204" pitchFamily="18" charset="0"/>
              </a:rPr>
              <a:t>m</a:t>
            </a:r>
            <a:r>
              <a:rPr lang="fr-CA" dirty="0"/>
              <a:t> est le milieu selon l’eau où le bois.</a:t>
            </a:r>
          </a:p>
        </p:txBody>
      </p:sp>
      <p:grpSp>
        <p:nvGrpSpPr>
          <p:cNvPr id="11" name="Groupe 10">
            <a:extLst>
              <a:ext uri="{FF2B5EF4-FFF2-40B4-BE49-F238E27FC236}">
                <a16:creationId xmlns:a16="http://schemas.microsoft.com/office/drawing/2014/main" id="{69F48FEC-DD76-4B64-9412-8A4DB6620C44}"/>
              </a:ext>
            </a:extLst>
          </p:cNvPr>
          <p:cNvGrpSpPr/>
          <p:nvPr/>
        </p:nvGrpSpPr>
        <p:grpSpPr>
          <a:xfrm>
            <a:off x="298527" y="3820554"/>
            <a:ext cx="10565216" cy="441852"/>
            <a:chOff x="566257" y="2982452"/>
            <a:chExt cx="7366438" cy="441852"/>
          </a:xfrm>
        </p:grpSpPr>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39B4E4BC-67C9-4738-868B-B1EDB7E0997A}"/>
                    </a:ext>
                  </a:extLst>
                </p:cNvPr>
                <p:cNvSpPr txBox="1"/>
                <p:nvPr/>
              </p:nvSpPr>
              <p:spPr>
                <a:xfrm>
                  <a:off x="566257" y="2982452"/>
                  <a:ext cx="6961146" cy="441852"/>
                </a:xfrm>
                <a:prstGeom prst="rect">
                  <a:avLst/>
                </a:prstGeom>
                <a:noFill/>
              </p:spPr>
              <p:txBody>
                <a:bodyPr wrap="square" lIns="0" tIns="0" rIns="0" bIns="0" rtlCol="0">
                  <a:spAutoFit/>
                </a:bodyPr>
                <a:lstStyle/>
                <a:p>
                  <a14:m>
                    <m:oMath xmlns:m="http://schemas.openxmlformats.org/officeDocument/2006/math">
                      <m:sSub>
                        <m:sSubPr>
                          <m:ctrlPr>
                            <a:rPr lang="fr-CA" sz="1600" i="1" smtClean="0">
                              <a:latin typeface="Cambria Math" panose="02040503050406030204" pitchFamily="18" charset="0"/>
                            </a:rPr>
                          </m:ctrlPr>
                        </m:sSubPr>
                        <m:e>
                          <m:f>
                            <m:fPr>
                              <m:ctrlPr>
                                <a:rPr lang="fr-CA" sz="1600" i="1" smtClean="0">
                                  <a:latin typeface="Cambria Math" panose="02040503050406030204" pitchFamily="18" charset="0"/>
                                </a:rPr>
                              </m:ctrlPr>
                            </m:fPr>
                            <m:num>
                              <m:sSub>
                                <m:sSubPr>
                                  <m:ctrlPr>
                                    <a:rPr lang="fr-CA" sz="1600" i="1" smtClean="0">
                                      <a:latin typeface="Cambria Math" panose="02040503050406030204" pitchFamily="18" charset="0"/>
                                    </a:rPr>
                                  </m:ctrlPr>
                                </m:sSubPr>
                                <m:e>
                                  <m:r>
                                    <a:rPr lang="fr-CA" sz="1600" b="0" i="1" smtClean="0">
                                      <a:latin typeface="Cambria Math" panose="02040503050406030204" pitchFamily="18" charset="0"/>
                                    </a:rPr>
                                    <m:t>𝑛</m:t>
                                  </m:r>
                                </m:e>
                                <m:sub>
                                  <m:r>
                                    <a:rPr lang="fr-CA" sz="1600" b="0" i="1" smtClean="0">
                                      <a:latin typeface="Cambria Math" panose="02040503050406030204" pitchFamily="18" charset="0"/>
                                    </a:rPr>
                                    <m:t>𝑥</m:t>
                                  </m:r>
                                </m:sub>
                              </m:sSub>
                            </m:num>
                            <m:den>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rPr>
                                    <m:t>𝑚</m:t>
                                  </m:r>
                                </m:sub>
                              </m:sSub>
                            </m:den>
                          </m:f>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−2,</m:t>
                          </m:r>
                          <m:r>
                            <a:rPr lang="fr-CA" sz="1600" i="1">
                              <a:latin typeface="Cambria Math" panose="02040503050406030204" pitchFamily="18" charset="0"/>
                            </a:rPr>
                            <m:t>𝑗</m:t>
                          </m:r>
                        </m:sub>
                      </m:sSub>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m:t>
                      </m:r>
                      <m:f>
                        <m:fPr>
                          <m:ctrlPr>
                            <a:rPr lang="fr-CA" sz="1600" i="1">
                              <a:latin typeface="Cambria Math" panose="02040503050406030204" pitchFamily="18" charset="0"/>
                            </a:rPr>
                          </m:ctrlPr>
                        </m:fPr>
                        <m:num>
                          <m:sSub>
                            <m:sSubPr>
                              <m:ctrlPr>
                                <a:rPr lang="fr-CA" sz="1600" i="1" smtClean="0">
                                  <a:latin typeface="Cambria Math" panose="02040503050406030204" pitchFamily="18" charset="0"/>
                                </a:rPr>
                              </m:ctrlPr>
                            </m:sSubPr>
                            <m:e>
                              <m:r>
                                <a:rPr lang="fr-CA" sz="1600" i="1">
                                  <a:latin typeface="Cambria Math" panose="02040503050406030204" pitchFamily="18" charset="0"/>
                                </a:rPr>
                                <m:t>𝑛</m:t>
                              </m:r>
                            </m:e>
                            <m:sub>
                              <m:r>
                                <a:rPr lang="fr-CA" sz="1600" b="0" i="1" smtClean="0">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𝑚</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−2</m:t>
                          </m:r>
                        </m:sub>
                      </m:sSub>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4</m:t>
                          </m:r>
                          <m:sSub>
                            <m:sSubPr>
                              <m:ctrlPr>
                                <a:rPr lang="fr-CA" sz="1600" i="1" smtClean="0">
                                  <a:latin typeface="Cambria Math" panose="02040503050406030204" pitchFamily="18" charset="0"/>
                                </a:rPr>
                              </m:ctrlPr>
                            </m:sSubPr>
                            <m:e>
                              <m:r>
                                <a:rPr lang="fr-CA" sz="1600" i="1">
                                  <a:latin typeface="Cambria Math" panose="02040503050406030204" pitchFamily="18" charset="0"/>
                                </a:rPr>
                                <m:t>𝑛</m:t>
                              </m:r>
                            </m:e>
                            <m:sub>
                              <m:r>
                                <a:rPr lang="fr-CA" sz="1600" b="0" i="1" smtClean="0">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b="0" i="1" smtClean="0">
                          <a:latin typeface="Cambria Math" panose="02040503050406030204" pitchFamily="18" charset="0"/>
                        </a:rPr>
                        <m:t>+</m:t>
                      </m:r>
                      <m:f>
                        <m:fPr>
                          <m:ctrlPr>
                            <a:rPr lang="fr-CA" sz="1600" b="0" i="1" smtClean="0">
                              <a:latin typeface="Cambria Math" panose="02040503050406030204" pitchFamily="18" charset="0"/>
                            </a:rPr>
                          </m:ctrlPr>
                        </m:fPr>
                        <m:num>
                          <m:r>
                            <a:rPr lang="fr-CA" sz="1600" i="1">
                              <a:latin typeface="Cambria Math" panose="02040503050406030204" pitchFamily="18" charset="0"/>
                            </a:rPr>
                            <m:t>3</m:t>
                          </m:r>
                          <m:d>
                            <m:dPr>
                              <m:ctrlPr>
                                <a:rPr lang="fr-CA" sz="1600" i="1">
                                  <a:latin typeface="Cambria Math" panose="02040503050406030204" pitchFamily="18" charset="0"/>
                                </a:rPr>
                              </m:ctrlPr>
                            </m:dPr>
                            <m:e>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e>
                          </m:d>
                          <m:d>
                            <m:dPr>
                              <m:ctrlPr>
                                <a:rPr lang="fr-CA" sz="1600" i="1">
                                  <a:latin typeface="Cambria Math" panose="02040503050406030204" pitchFamily="18" charset="0"/>
                                  <a:ea typeface="Cambria Math" panose="02040503050406030204" pitchFamily="18" charset="0"/>
                                </a:rPr>
                              </m:ctrlPr>
                            </m:dPr>
                            <m:e>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𝑦</m:t>
                                  </m:r>
                                </m:sub>
                              </m:sSub>
                            </m:e>
                          </m:d>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sub>
                      </m:sSub>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b="0" i="1" smtClean="0">
                              <a:latin typeface="Cambria Math" panose="02040503050406030204" pitchFamily="18" charset="0"/>
                            </a:rPr>
                            <m:t>+2</m:t>
                          </m:r>
                          <m:r>
                            <a:rPr lang="fr-CA" sz="1600" i="1">
                              <a:latin typeface="Cambria Math" panose="02040503050406030204" pitchFamily="18" charset="0"/>
                            </a:rPr>
                            <m:t>,</m:t>
                          </m:r>
                          <m:r>
                            <a:rPr lang="fr-CA" sz="1600" i="1">
                              <a:latin typeface="Cambria Math" panose="02040503050406030204" pitchFamily="18" charset="0"/>
                            </a:rPr>
                            <m:t>𝑗</m:t>
                          </m:r>
                        </m:sub>
                      </m:sSub>
                      <m:r>
                        <a:rPr lang="fr-CA" sz="1600" b="0" i="1" smtClean="0">
                          <a:latin typeface="Cambria Math" panose="02040503050406030204" pitchFamily="18" charset="0"/>
                        </a:rPr>
                        <m:t>−</m:t>
                      </m:r>
                      <m:sSub>
                        <m:sSubPr>
                          <m:ctrlPr>
                            <a:rPr lang="fr-CA" sz="1600" i="1">
                              <a:latin typeface="Cambria Math" panose="02040503050406030204" pitchFamily="18" charset="0"/>
                            </a:rPr>
                          </m:ctrlPr>
                        </m:sSubPr>
                        <m:e>
                          <m:f>
                            <m:fPr>
                              <m:ctrlPr>
                                <a:rPr lang="fr-CA" sz="1600" i="1">
                                  <a:latin typeface="Cambria Math" panose="02040503050406030204" pitchFamily="18" charset="0"/>
                                </a:rPr>
                              </m:ctrlPr>
                            </m:fPr>
                            <m:num>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b="0" i="1" smtClean="0">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m:t>
                          </m:r>
                          <m:r>
                            <a:rPr lang="fr-CA" sz="1600" i="1">
                              <a:latin typeface="Cambria Math" panose="02040503050406030204" pitchFamily="18" charset="0"/>
                            </a:rPr>
                            <m:t>1</m:t>
                          </m:r>
                        </m:sub>
                      </m:sSub>
                      <m:r>
                        <a:rPr lang="fr-CA" sz="1600" i="1">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+2</m:t>
                          </m:r>
                        </m:sub>
                      </m:sSub>
                      <m:r>
                        <a:rPr lang="fr-CA" sz="1600" b="0" i="1" smtClean="0">
                          <a:latin typeface="Cambria Math" panose="02040503050406030204" pitchFamily="18" charset="0"/>
                        </a:rPr>
                        <m:t>=0</m:t>
                      </m:r>
                    </m:oMath>
                  </a14:m>
                  <a:r>
                    <a:rPr lang="fr-CA" sz="1600" dirty="0"/>
                    <a:t> </a:t>
                  </a:r>
                </a:p>
              </p:txBody>
            </p:sp>
          </mc:Choice>
          <mc:Fallback xmlns="">
            <p:sp>
              <p:nvSpPr>
                <p:cNvPr id="6" name="ZoneTexte 5">
                  <a:extLst>
                    <a:ext uri="{FF2B5EF4-FFF2-40B4-BE49-F238E27FC236}">
                      <a16:creationId xmlns:a16="http://schemas.microsoft.com/office/drawing/2014/main" id="{39B4E4BC-67C9-4738-868B-B1EDB7E0997A}"/>
                    </a:ext>
                  </a:extLst>
                </p:cNvPr>
                <p:cNvSpPr txBox="1">
                  <a:spLocks noRot="1" noChangeAspect="1" noMove="1" noResize="1" noEditPoints="1" noAdjustHandles="1" noChangeArrowheads="1" noChangeShapeType="1" noTextEdit="1"/>
                </p:cNvSpPr>
                <p:nvPr/>
              </p:nvSpPr>
              <p:spPr>
                <a:xfrm>
                  <a:off x="566257" y="2982452"/>
                  <a:ext cx="6961146" cy="441852"/>
                </a:xfrm>
                <a:prstGeom prst="rect">
                  <a:avLst/>
                </a:prstGeom>
                <a:blipFill>
                  <a:blip r:embed="rId2"/>
                  <a:stretch>
                    <a:fillRect l="-549" b="-9722"/>
                  </a:stretch>
                </a:blipFill>
              </p:spPr>
              <p:txBody>
                <a:bodyPr/>
                <a:lstStyle/>
                <a:p>
                  <a:r>
                    <a:rPr lang="fr-CA">
                      <a:noFill/>
                    </a:rPr>
                    <a:t> </a:t>
                  </a:r>
                </a:p>
              </p:txBody>
            </p:sp>
          </mc:Fallback>
        </mc:AlternateContent>
        <p:sp>
          <p:nvSpPr>
            <p:cNvPr id="10" name="ZoneTexte 9">
              <a:extLst>
                <a:ext uri="{FF2B5EF4-FFF2-40B4-BE49-F238E27FC236}">
                  <a16:creationId xmlns:a16="http://schemas.microsoft.com/office/drawing/2014/main" id="{4A49BA88-C95A-48A3-8A2A-D95DF9C835B0}"/>
                </a:ext>
              </a:extLst>
            </p:cNvPr>
            <p:cNvSpPr txBox="1"/>
            <p:nvPr/>
          </p:nvSpPr>
          <p:spPr>
            <a:xfrm>
              <a:off x="7457115" y="3014480"/>
              <a:ext cx="475580" cy="369332"/>
            </a:xfrm>
            <a:prstGeom prst="rect">
              <a:avLst/>
            </a:prstGeom>
            <a:noFill/>
          </p:spPr>
          <p:txBody>
            <a:bodyPr wrap="square" rtlCol="0">
              <a:spAutoFit/>
            </a:bodyPr>
            <a:lstStyle/>
            <a:p>
              <a:r>
                <a:rPr lang="fr-CA" dirty="0">
                  <a:latin typeface="Cambria Math" panose="02040503050406030204" pitchFamily="18" charset="0"/>
                  <a:ea typeface="Cambria Math" panose="02040503050406030204" pitchFamily="18" charset="0"/>
                </a:rPr>
                <a:t>(20)</a:t>
              </a:r>
            </a:p>
          </p:txBody>
        </p:sp>
      </p:grpSp>
      <p:grpSp>
        <p:nvGrpSpPr>
          <p:cNvPr id="13" name="Groupe 12">
            <a:extLst>
              <a:ext uri="{FF2B5EF4-FFF2-40B4-BE49-F238E27FC236}">
                <a16:creationId xmlns:a16="http://schemas.microsoft.com/office/drawing/2014/main" id="{FDCFA658-A8B3-4938-B9F1-C7E7E9F47719}"/>
              </a:ext>
            </a:extLst>
          </p:cNvPr>
          <p:cNvGrpSpPr/>
          <p:nvPr/>
        </p:nvGrpSpPr>
        <p:grpSpPr>
          <a:xfrm>
            <a:off x="298527" y="2112698"/>
            <a:ext cx="9527851" cy="751744"/>
            <a:chOff x="-1817538" y="3547482"/>
            <a:chExt cx="9527851" cy="751744"/>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7005CEB2-9801-438B-98FC-BCD9B914EF39}"/>
                    </a:ext>
                  </a:extLst>
                </p:cNvPr>
                <p:cNvSpPr txBox="1"/>
                <p:nvPr/>
              </p:nvSpPr>
              <p:spPr>
                <a:xfrm>
                  <a:off x="-1817538" y="3547482"/>
                  <a:ext cx="9073381" cy="751744"/>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f>
                          <m:fPr>
                            <m:ctrlPr>
                              <a:rPr lang="fr-CA" sz="1600" i="1" smtClean="0">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−(20−6</m:t>
                            </m:r>
                            <m:sSup>
                              <m:sSupPr>
                                <m:ctrlPr>
                                  <a:rPr lang="fr-CA" sz="1600" i="1">
                                    <a:latin typeface="Cambria Math" panose="02040503050406030204" pitchFamily="18" charset="0"/>
                                  </a:rPr>
                                </m:ctrlPr>
                              </m:sSupPr>
                              <m:e>
                                <m:r>
                                  <a:rPr lang="fr-CA" sz="1600" i="1">
                                    <a:latin typeface="Cambria Math" panose="02040503050406030204" pitchFamily="18" charset="0"/>
                                  </a:rPr>
                                  <m:t>h</m:t>
                                </m:r>
                              </m:e>
                              <m:sup>
                                <m:r>
                                  <a:rPr lang="fr-CA" sz="1600" i="1">
                                    <a:latin typeface="Cambria Math" panose="02040503050406030204" pitchFamily="18" charset="0"/>
                                  </a:rPr>
                                  <m:t>2</m:t>
                                </m:r>
                              </m:sup>
                            </m:sSup>
                            <m:sSubSup>
                              <m:sSubSupPr>
                                <m:ctrlPr>
                                  <a:rPr lang="fr-CA" sz="1600" i="1">
                                    <a:latin typeface="Cambria Math" panose="02040503050406030204" pitchFamily="18" charset="0"/>
                                  </a:rPr>
                                </m:ctrlPr>
                              </m:sSubSupPr>
                              <m:e>
                                <m:r>
                                  <a:rPr lang="fr-CA" sz="1600" i="1">
                                    <a:latin typeface="Cambria Math" panose="02040503050406030204" pitchFamily="18" charset="0"/>
                                  </a:rPr>
                                  <m:t>𝑘</m:t>
                                </m:r>
                              </m:e>
                              <m:sub>
                                <m:r>
                                  <a:rPr lang="fr-CA" sz="1600" i="1">
                                    <a:latin typeface="Cambria Math" panose="02040503050406030204" pitchFamily="18" charset="0"/>
                                  </a:rPr>
                                  <m:t>𝑚</m:t>
                                </m:r>
                              </m:sub>
                              <m:sup>
                                <m:r>
                                  <a:rPr lang="fr-CA" sz="1600" i="1">
                                    <a:latin typeface="Cambria Math" panose="02040503050406030204" pitchFamily="18" charset="0"/>
                                  </a:rPr>
                                  <m:t>2</m:t>
                                </m:r>
                              </m:sup>
                            </m:sSubSup>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num>
                          <m:den>
                            <m:r>
                              <a:rPr lang="fr-CA" sz="1600" b="0" i="1" smtClean="0">
                                <a:latin typeface="Cambria Math" panose="02040503050406030204" pitchFamily="18" charset="0"/>
                              </a:rPr>
                              <m:t>6</m:t>
                            </m:r>
                            <m:sSup>
                              <m:sSupPr>
                                <m:ctrlPr>
                                  <a:rPr lang="fr-CA" sz="1600" b="0" i="1" smtClean="0">
                                    <a:latin typeface="Cambria Math" panose="02040503050406030204" pitchFamily="18" charset="0"/>
                                  </a:rPr>
                                </m:ctrlPr>
                              </m:sSupPr>
                              <m:e>
                                <m:r>
                                  <a:rPr lang="fr-CA" sz="1600" b="0" i="1" smtClean="0">
                                    <a:latin typeface="Cambria Math" panose="02040503050406030204" pitchFamily="18" charset="0"/>
                                  </a:rPr>
                                  <m:t>h</m:t>
                                </m:r>
                              </m:e>
                              <m:sup>
                                <m:r>
                                  <a:rPr lang="fr-CA" sz="1600" b="0" i="1" smtClean="0">
                                    <a:latin typeface="Cambria Math" panose="02040503050406030204" pitchFamily="18" charset="0"/>
                                  </a:rPr>
                                  <m:t>2</m:t>
                                </m:r>
                              </m:sup>
                            </m:sSup>
                          </m:den>
                        </m:f>
                        <m:r>
                          <a:rPr lang="fr-CA" sz="1600" b="0" i="1" smtClean="0">
                            <a:latin typeface="Cambria Math" panose="02040503050406030204" pitchFamily="18" charset="0"/>
                          </a:rPr>
                          <m:t>=0</m:t>
                        </m:r>
                      </m:oMath>
                    </m:oMathPara>
                  </a14:m>
                  <a:endParaRPr lang="fr-CA" sz="1600" dirty="0"/>
                </a:p>
              </p:txBody>
            </p:sp>
          </mc:Choice>
          <mc:Fallback xmlns="">
            <p:sp>
              <p:nvSpPr>
                <p:cNvPr id="7" name="ZoneTexte 6">
                  <a:extLst>
                    <a:ext uri="{FF2B5EF4-FFF2-40B4-BE49-F238E27FC236}">
                      <a16:creationId xmlns:a16="http://schemas.microsoft.com/office/drawing/2014/main" id="{7005CEB2-9801-438B-98FC-BCD9B914EF39}"/>
                    </a:ext>
                  </a:extLst>
                </p:cNvPr>
                <p:cNvSpPr txBox="1">
                  <a:spLocks noRot="1" noChangeAspect="1" noMove="1" noResize="1" noEditPoints="1" noAdjustHandles="1" noChangeArrowheads="1" noChangeShapeType="1" noTextEdit="1"/>
                </p:cNvSpPr>
                <p:nvPr/>
              </p:nvSpPr>
              <p:spPr>
                <a:xfrm>
                  <a:off x="-1817538" y="3547482"/>
                  <a:ext cx="9073381" cy="751744"/>
                </a:xfrm>
                <a:prstGeom prst="rect">
                  <a:avLst/>
                </a:prstGeom>
                <a:blipFill>
                  <a:blip r:embed="rId3"/>
                  <a:stretch>
                    <a:fillRect l="-67"/>
                  </a:stretch>
                </a:blipFill>
              </p:spPr>
              <p:txBody>
                <a:bodyPr/>
                <a:lstStyle/>
                <a:p>
                  <a:r>
                    <a:rPr lang="fr-CA">
                      <a:noFill/>
                    </a:rPr>
                    <a:t> </a:t>
                  </a:r>
                </a:p>
              </p:txBody>
            </p:sp>
          </mc:Fallback>
        </mc:AlternateContent>
        <p:sp>
          <p:nvSpPr>
            <p:cNvPr id="12" name="ZoneTexte 11">
              <a:extLst>
                <a:ext uri="{FF2B5EF4-FFF2-40B4-BE49-F238E27FC236}">
                  <a16:creationId xmlns:a16="http://schemas.microsoft.com/office/drawing/2014/main" id="{BEC7DABA-06BC-43B9-83B7-F70848751634}"/>
                </a:ext>
              </a:extLst>
            </p:cNvPr>
            <p:cNvSpPr txBox="1"/>
            <p:nvPr/>
          </p:nvSpPr>
          <p:spPr>
            <a:xfrm>
              <a:off x="7076806" y="3819445"/>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(19)</a:t>
              </a:r>
            </a:p>
          </p:txBody>
        </p:sp>
      </p:grpSp>
      <p:sp>
        <p:nvSpPr>
          <p:cNvPr id="14" name="Titre 1">
            <a:extLst>
              <a:ext uri="{FF2B5EF4-FFF2-40B4-BE49-F238E27FC236}">
                <a16:creationId xmlns:a16="http://schemas.microsoft.com/office/drawing/2014/main" id="{6477EBCE-95BC-403D-ABB2-986C07EBD112}"/>
              </a:ext>
            </a:extLst>
          </p:cNvPr>
          <p:cNvSpPr txBox="1">
            <a:spLocks/>
          </p:cNvSpPr>
          <p:nvPr/>
        </p:nvSpPr>
        <p:spPr>
          <a:xfrm>
            <a:off x="455643" y="1391464"/>
            <a:ext cx="3428460" cy="411372"/>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sz="2400" dirty="0">
                <a:solidFill>
                  <a:srgbClr val="286D9F"/>
                </a:solidFill>
              </a:rPr>
              <a:t>Équations à discrétiser</a:t>
            </a:r>
          </a:p>
        </p:txBody>
      </p:sp>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778E3EB3-C4F7-4ED7-AECE-0A2B0638FF61}"/>
                  </a:ext>
                </a:extLst>
              </p:cNvPr>
              <p:cNvSpPr txBox="1"/>
              <p:nvPr/>
            </p:nvSpPr>
            <p:spPr>
              <a:xfrm>
                <a:off x="455641" y="3011163"/>
                <a:ext cx="9091029" cy="668260"/>
              </a:xfrm>
              <a:prstGeom prst="rect">
                <a:avLst/>
              </a:prstGeom>
              <a:noFill/>
            </p:spPr>
            <p:txBody>
              <a:bodyPr wrap="square" rtlCol="0">
                <a:spAutoFit/>
              </a:bodyPr>
              <a:lstStyle/>
              <a:p>
                <a:r>
                  <a:rPr lang="fr-CA" dirty="0"/>
                  <a:t>Pour les conditions frontières aux interfaces, l’équation discrétisée dépend de </a:t>
                </a:r>
                <a14:m>
                  <m:oMath xmlns:m="http://schemas.openxmlformats.org/officeDocument/2006/math">
                    <m:sSub>
                      <m:sSubPr>
                        <m:ctrlPr>
                          <a:rPr lang="fr-CA" i="1" smtClean="0">
                            <a:latin typeface="Cambria Math" panose="02040503050406030204" pitchFamily="18" charset="0"/>
                          </a:rPr>
                        </m:ctrlPr>
                      </m:sSubPr>
                      <m:e>
                        <m:r>
                          <a:rPr lang="fr-CA" b="0" i="1" smtClean="0">
                            <a:latin typeface="Cambria Math" panose="02040503050406030204" pitchFamily="18" charset="0"/>
                          </a:rPr>
                          <m:t>𝑛</m:t>
                        </m:r>
                      </m:e>
                      <m:sub>
                        <m:r>
                          <a:rPr lang="fr-CA" b="0" i="1" smtClean="0">
                            <a:latin typeface="Cambria Math" panose="02040503050406030204" pitchFamily="18" charset="0"/>
                          </a:rPr>
                          <m:t>𝑥</m:t>
                        </m:r>
                      </m:sub>
                    </m:sSub>
                  </m:oMath>
                </a14:m>
                <a:r>
                  <a:rPr lang="fr-CA" dirty="0"/>
                  <a:t> et </a:t>
                </a:r>
                <a14:m>
                  <m:oMath xmlns:m="http://schemas.openxmlformats.org/officeDocument/2006/math">
                    <m:sSub>
                      <m:sSubPr>
                        <m:ctrlPr>
                          <a:rPr lang="fr-CA" i="1">
                            <a:latin typeface="Cambria Math" panose="02040503050406030204" pitchFamily="18" charset="0"/>
                          </a:rPr>
                        </m:ctrlPr>
                      </m:sSubPr>
                      <m:e>
                        <m:r>
                          <a:rPr lang="fr-CA" i="1">
                            <a:latin typeface="Cambria Math" panose="02040503050406030204" pitchFamily="18" charset="0"/>
                          </a:rPr>
                          <m:t>𝑛</m:t>
                        </m:r>
                      </m:e>
                      <m:sub>
                        <m:r>
                          <a:rPr lang="fr-CA" b="0" i="1" smtClean="0">
                            <a:latin typeface="Cambria Math" panose="02040503050406030204" pitchFamily="18" charset="0"/>
                          </a:rPr>
                          <m:t>𝑦</m:t>
                        </m:r>
                      </m:sub>
                    </m:sSub>
                  </m:oMath>
                </a14:m>
                <a:r>
                  <a:rPr lang="fr-CA" dirty="0"/>
                  <a:t> les composantes de la normales à la frontière (20).</a:t>
                </a:r>
              </a:p>
            </p:txBody>
          </p:sp>
        </mc:Choice>
        <mc:Fallback xmlns="">
          <p:sp>
            <p:nvSpPr>
              <p:cNvPr id="15" name="ZoneTexte 14">
                <a:extLst>
                  <a:ext uri="{FF2B5EF4-FFF2-40B4-BE49-F238E27FC236}">
                    <a16:creationId xmlns:a16="http://schemas.microsoft.com/office/drawing/2014/main" id="{778E3EB3-C4F7-4ED7-AECE-0A2B0638FF61}"/>
                  </a:ext>
                </a:extLst>
              </p:cNvPr>
              <p:cNvSpPr txBox="1">
                <a:spLocks noRot="1" noChangeAspect="1" noMove="1" noResize="1" noEditPoints="1" noAdjustHandles="1" noChangeArrowheads="1" noChangeShapeType="1" noTextEdit="1"/>
              </p:cNvSpPr>
              <p:nvPr/>
            </p:nvSpPr>
            <p:spPr>
              <a:xfrm>
                <a:off x="455641" y="3011163"/>
                <a:ext cx="9091029" cy="668260"/>
              </a:xfrm>
              <a:prstGeom prst="rect">
                <a:avLst/>
              </a:prstGeom>
              <a:blipFill>
                <a:blip r:embed="rId4"/>
                <a:stretch>
                  <a:fillRect l="-604" t="-6364" b="-9091"/>
                </a:stretch>
              </a:blipFill>
            </p:spPr>
            <p:txBody>
              <a:bodyPr/>
              <a:lstStyle/>
              <a:p>
                <a:r>
                  <a:rPr lang="fr-CA">
                    <a:noFill/>
                  </a:rPr>
                  <a:t> </a:t>
                </a:r>
              </a:p>
            </p:txBody>
          </p:sp>
        </mc:Fallback>
      </mc:AlternateContent>
      <p:sp>
        <p:nvSpPr>
          <p:cNvPr id="16" name="ZoneTexte 15">
            <a:extLst>
              <a:ext uri="{FF2B5EF4-FFF2-40B4-BE49-F238E27FC236}">
                <a16:creationId xmlns:a16="http://schemas.microsoft.com/office/drawing/2014/main" id="{EE57C928-C4AC-4DB6-B0FB-EFF891E19F15}"/>
              </a:ext>
            </a:extLst>
          </p:cNvPr>
          <p:cNvSpPr txBox="1"/>
          <p:nvPr/>
        </p:nvSpPr>
        <p:spPr>
          <a:xfrm>
            <a:off x="5683541" y="2747394"/>
            <a:ext cx="65" cy="276999"/>
          </a:xfrm>
          <a:prstGeom prst="rect">
            <a:avLst/>
          </a:prstGeom>
          <a:noFill/>
        </p:spPr>
        <p:txBody>
          <a:bodyPr wrap="none" lIns="0" tIns="0" rIns="0" bIns="0" rtlCol="0">
            <a:spAutoFit/>
          </a:bodyPr>
          <a:lstStyle/>
          <a:p>
            <a:endParaRPr lang="fr-CA" dirty="0"/>
          </a:p>
        </p:txBody>
      </p:sp>
      <p:sp>
        <p:nvSpPr>
          <p:cNvPr id="17" name="ZoneTexte 16">
            <a:extLst>
              <a:ext uri="{FF2B5EF4-FFF2-40B4-BE49-F238E27FC236}">
                <a16:creationId xmlns:a16="http://schemas.microsoft.com/office/drawing/2014/main" id="{B973505A-CB1E-4DA9-85FB-4C94377CD4D1}"/>
              </a:ext>
            </a:extLst>
          </p:cNvPr>
          <p:cNvSpPr txBox="1"/>
          <p:nvPr/>
        </p:nvSpPr>
        <p:spPr>
          <a:xfrm>
            <a:off x="455640" y="4395073"/>
            <a:ext cx="8621247" cy="369332"/>
          </a:xfrm>
          <a:prstGeom prst="rect">
            <a:avLst/>
          </a:prstGeom>
          <a:noFill/>
        </p:spPr>
        <p:txBody>
          <a:bodyPr wrap="square" rtlCol="0">
            <a:spAutoFit/>
          </a:bodyPr>
          <a:lstStyle/>
          <a:p>
            <a:r>
              <a:rPr lang="fr-CA" dirty="0"/>
              <a:t>Pour les conditions frontières aux limites de la cellule, l’équation 21 est utilisée.</a:t>
            </a:r>
          </a:p>
        </p:txBody>
      </p:sp>
      <p:grpSp>
        <p:nvGrpSpPr>
          <p:cNvPr id="20" name="Groupe 19">
            <a:extLst>
              <a:ext uri="{FF2B5EF4-FFF2-40B4-BE49-F238E27FC236}">
                <a16:creationId xmlns:a16="http://schemas.microsoft.com/office/drawing/2014/main" id="{B10A6B35-8837-4711-97E9-D86EF5F634D1}"/>
              </a:ext>
            </a:extLst>
          </p:cNvPr>
          <p:cNvGrpSpPr/>
          <p:nvPr/>
        </p:nvGrpSpPr>
        <p:grpSpPr>
          <a:xfrm>
            <a:off x="3794714" y="4799268"/>
            <a:ext cx="1495778" cy="369332"/>
            <a:chOff x="3552737" y="4788814"/>
            <a:chExt cx="1495778" cy="369332"/>
          </a:xfrm>
        </p:grpSpPr>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D413A9E9-8A1F-4313-80FA-1B223422E906}"/>
                    </a:ext>
                  </a:extLst>
                </p:cNvPr>
                <p:cNvSpPr txBox="1"/>
                <p:nvPr/>
              </p:nvSpPr>
              <p:spPr>
                <a:xfrm>
                  <a:off x="3552737" y="4842780"/>
                  <a:ext cx="813684"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A"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r>
                          <a:rPr lang="fr-CA" b="0" i="1" smtClean="0">
                            <a:latin typeface="Cambria Math" panose="02040503050406030204" pitchFamily="18" charset="0"/>
                          </a:rPr>
                          <m:t>=0</m:t>
                        </m:r>
                      </m:oMath>
                    </m:oMathPara>
                  </a14:m>
                  <a:endParaRPr lang="fr-CA" dirty="0"/>
                </a:p>
              </p:txBody>
            </p:sp>
          </mc:Choice>
          <mc:Fallback xmlns="">
            <p:sp>
              <p:nvSpPr>
                <p:cNvPr id="18" name="ZoneTexte 17">
                  <a:extLst>
                    <a:ext uri="{FF2B5EF4-FFF2-40B4-BE49-F238E27FC236}">
                      <a16:creationId xmlns:a16="http://schemas.microsoft.com/office/drawing/2014/main" id="{D413A9E9-8A1F-4313-80FA-1B223422E906}"/>
                    </a:ext>
                  </a:extLst>
                </p:cNvPr>
                <p:cNvSpPr txBox="1">
                  <a:spLocks noRot="1" noChangeAspect="1" noMove="1" noResize="1" noEditPoints="1" noAdjustHandles="1" noChangeArrowheads="1" noChangeShapeType="1" noTextEdit="1"/>
                </p:cNvSpPr>
                <p:nvPr/>
              </p:nvSpPr>
              <p:spPr>
                <a:xfrm>
                  <a:off x="3552737" y="4842780"/>
                  <a:ext cx="813684" cy="299313"/>
                </a:xfrm>
                <a:prstGeom prst="rect">
                  <a:avLst/>
                </a:prstGeom>
                <a:blipFill>
                  <a:blip r:embed="rId5"/>
                  <a:stretch>
                    <a:fillRect l="-5970" r="-5224" b="-26531"/>
                  </a:stretch>
                </a:blipFill>
              </p:spPr>
              <p:txBody>
                <a:bodyPr/>
                <a:lstStyle/>
                <a:p>
                  <a:r>
                    <a:rPr lang="fr-CA">
                      <a:noFill/>
                    </a:rPr>
                    <a:t> </a:t>
                  </a:r>
                </a:p>
              </p:txBody>
            </p:sp>
          </mc:Fallback>
        </mc:AlternateContent>
        <p:sp>
          <p:nvSpPr>
            <p:cNvPr id="19" name="ZoneTexte 18">
              <a:extLst>
                <a:ext uri="{FF2B5EF4-FFF2-40B4-BE49-F238E27FC236}">
                  <a16:creationId xmlns:a16="http://schemas.microsoft.com/office/drawing/2014/main" id="{FE868C55-6015-48D7-A56B-BFEEB6DBF67E}"/>
                </a:ext>
              </a:extLst>
            </p:cNvPr>
            <p:cNvSpPr txBox="1"/>
            <p:nvPr/>
          </p:nvSpPr>
          <p:spPr>
            <a:xfrm>
              <a:off x="4366421" y="4788814"/>
              <a:ext cx="682094" cy="369332"/>
            </a:xfrm>
            <a:prstGeom prst="rect">
              <a:avLst/>
            </a:prstGeom>
            <a:noFill/>
          </p:spPr>
          <p:txBody>
            <a:bodyPr wrap="square" rtlCol="0">
              <a:spAutoFit/>
            </a:bodyPr>
            <a:lstStyle/>
            <a:p>
              <a:r>
                <a:rPr lang="fr-CA" dirty="0">
                  <a:latin typeface="Cambria Math" panose="02040503050406030204" pitchFamily="18" charset="0"/>
                  <a:ea typeface="Cambria Math" panose="02040503050406030204" pitchFamily="18" charset="0"/>
                </a:rPr>
                <a:t>(21)</a:t>
              </a:r>
            </a:p>
          </p:txBody>
        </p:sp>
      </p:grpSp>
      <p:sp>
        <p:nvSpPr>
          <p:cNvPr id="21" name="ZoneTexte 20">
            <a:extLst>
              <a:ext uri="{FF2B5EF4-FFF2-40B4-BE49-F238E27FC236}">
                <a16:creationId xmlns:a16="http://schemas.microsoft.com/office/drawing/2014/main" id="{9E83BA58-9D44-419D-8B0C-305EAC56CDED}"/>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p:spTree>
    <p:extLst>
      <p:ext uri="{BB962C8B-B14F-4D97-AF65-F5344CB8AC3E}">
        <p14:creationId xmlns:p14="http://schemas.microsoft.com/office/powerpoint/2010/main" val="890667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3" name="Rectangle 2">
            <a:extLst>
              <a:ext uri="{FF2B5EF4-FFF2-40B4-BE49-F238E27FC236}">
                <a16:creationId xmlns:a16="http://schemas.microsoft.com/office/drawing/2014/main" id="{BA0A46BD-0FD2-481A-AB72-F6E2A27E0618}"/>
              </a:ext>
            </a:extLst>
          </p:cNvPr>
          <p:cNvSpPr/>
          <p:nvPr/>
        </p:nvSpPr>
        <p:spPr>
          <a:xfrm>
            <a:off x="6188279" y="-436226"/>
            <a:ext cx="6096000" cy="1754326"/>
          </a:xfrm>
          <a:prstGeom prst="rect">
            <a:avLst/>
          </a:prstGeom>
        </p:spPr>
        <p:txBody>
          <a:bodyPr>
            <a:spAutoFit/>
          </a:bodyPr>
          <a:lstStyle/>
          <a:p>
            <a:r>
              <a:rPr lang="fr-FR" dirty="0"/>
              <a:t>Étapes et fonctionnement de la méthode numérique, en incluant les équations discrétisées telles que vous les avez programmées (ex : discrétisation d’une équation différentielle, condition initiale, conditions aux frontières, calcul de l’énergie d’un système, génération de nombres aléatoires, etc.) </a:t>
            </a:r>
            <a:endParaRPr lang="fr-CA" dirty="0"/>
          </a:p>
        </p:txBody>
      </p:sp>
      <p:sp>
        <p:nvSpPr>
          <p:cNvPr id="4" name="ZoneTexte 3">
            <a:extLst>
              <a:ext uri="{FF2B5EF4-FFF2-40B4-BE49-F238E27FC236}">
                <a16:creationId xmlns:a16="http://schemas.microsoft.com/office/drawing/2014/main" id="{9BADA194-35A4-4465-9879-CFB6014BE644}"/>
              </a:ext>
            </a:extLst>
          </p:cNvPr>
          <p:cNvSpPr txBox="1"/>
          <p:nvPr/>
        </p:nvSpPr>
        <p:spPr>
          <a:xfrm>
            <a:off x="455642" y="1802836"/>
            <a:ext cx="9091029" cy="369332"/>
          </a:xfrm>
          <a:prstGeom prst="rect">
            <a:avLst/>
          </a:prstGeom>
          <a:noFill/>
        </p:spPr>
        <p:txBody>
          <a:bodyPr wrap="square" rtlCol="0">
            <a:spAutoFit/>
          </a:bodyPr>
          <a:lstStyle/>
          <a:p>
            <a:r>
              <a:rPr lang="fr-CA" dirty="0"/>
              <a:t>Pour les couches absorbantes, l’équation 22 présente la forme discrétisée.</a:t>
            </a:r>
          </a:p>
        </p:txBody>
      </p:sp>
      <p:grpSp>
        <p:nvGrpSpPr>
          <p:cNvPr id="13" name="Groupe 12">
            <a:extLst>
              <a:ext uri="{FF2B5EF4-FFF2-40B4-BE49-F238E27FC236}">
                <a16:creationId xmlns:a16="http://schemas.microsoft.com/office/drawing/2014/main" id="{FDCFA658-A8B3-4938-B9F1-C7E7E9F47719}"/>
              </a:ext>
            </a:extLst>
          </p:cNvPr>
          <p:cNvGrpSpPr/>
          <p:nvPr/>
        </p:nvGrpSpPr>
        <p:grpSpPr>
          <a:xfrm>
            <a:off x="665367" y="2172168"/>
            <a:ext cx="8425384" cy="1310936"/>
            <a:chOff x="-1817538" y="3547482"/>
            <a:chExt cx="8425384" cy="1310936"/>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7005CEB2-9801-438B-98FC-BCD9B914EF39}"/>
                    </a:ext>
                  </a:extLst>
                </p:cNvPr>
                <p:cNvSpPr txBox="1"/>
                <p:nvPr/>
              </p:nvSpPr>
              <p:spPr>
                <a:xfrm>
                  <a:off x="-1817538" y="3547482"/>
                  <a:ext cx="7791877" cy="1310936"/>
                </a:xfrm>
                <a:prstGeom prst="rect">
                  <a:avLst/>
                </a:prstGeom>
                <a:noFill/>
              </p:spPr>
              <p:txBody>
                <a:bodyPr wrap="none" lIns="0" tIns="0" rIns="0" bIns="0" rtlCol="0">
                  <a:spAutoFit/>
                </a:bodyPr>
                <a:lstStyle/>
                <a:p>
                  <a:pPr>
                    <a:lnSpc>
                      <a:spcPct val="150000"/>
                    </a:lnSpc>
                  </a:pPr>
                  <a14:m>
                    <m:oMath xmlns:m="http://schemas.openxmlformats.org/officeDocument/2006/math">
                      <m:d>
                        <m:dPr>
                          <m:ctrlPr>
                            <a:rPr lang="fr-CA" sz="1600" i="1" smtClean="0">
                              <a:latin typeface="Cambria Math" panose="02040503050406030204" pitchFamily="18" charset="0"/>
                            </a:rPr>
                          </m:ctrlPr>
                        </m:dPr>
                        <m:e>
                          <m:f>
                            <m:fPr>
                              <m:ctrlPr>
                                <a:rPr lang="fr-CA" sz="1600" i="1" smtClean="0">
                                  <a:latin typeface="Cambria Math" panose="02040503050406030204" pitchFamily="18" charset="0"/>
                                </a:rPr>
                              </m:ctrlPr>
                            </m:fPr>
                            <m:num>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𝛽</m:t>
                                  </m:r>
                                </m:e>
                                <m:sub>
                                  <m:r>
                                    <a:rPr lang="fr-CA" sz="1600" b="0" i="1" smtClean="0">
                                      <a:latin typeface="Cambria Math" panose="02040503050406030204" pitchFamily="18" charset="0"/>
                                    </a:rPr>
                                    <m:t>𝑥</m:t>
                                  </m:r>
                                </m:sub>
                              </m:sSub>
                            </m:num>
                            <m:den>
                              <m:r>
                                <a:rPr lang="fr-CA" sz="1600" b="0" i="1" smtClean="0">
                                  <a:latin typeface="Cambria Math" panose="02040503050406030204" pitchFamily="18" charset="0"/>
                                </a:rPr>
                                <m:t>2</m:t>
                              </m:r>
                              <m:sSubSup>
                                <m:sSubSupPr>
                                  <m:ctrlPr>
                                    <a:rPr lang="fr-CA" sz="1600" i="1">
                                      <a:latin typeface="Cambria Math" panose="02040503050406030204" pitchFamily="18" charset="0"/>
                                    </a:rPr>
                                  </m:ctrlPr>
                                </m:sSubSupPr>
                                <m:e>
                                  <m:r>
                                    <a:rPr lang="fr-CA" sz="1600" i="1" smtClean="0">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rPr>
                                    <m:t>𝑥</m:t>
                                  </m:r>
                                </m:sub>
                                <m:sup>
                                  <m:r>
                                    <a:rPr lang="fr-CA" sz="1600" i="1">
                                      <a:latin typeface="Cambria Math" panose="02040503050406030204" pitchFamily="18" charset="0"/>
                                    </a:rPr>
                                    <m:t>2</m:t>
                                  </m:r>
                                </m:sup>
                              </m:sSubSup>
                              <m:r>
                                <a:rPr lang="fr-CA" sz="1600" i="1" smtClean="0">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den>
                          </m:f>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1</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𝑥</m:t>
                                  </m:r>
                                </m:sub>
                                <m:sup>
                                  <m:r>
                                    <a:rPr lang="fr-CA" sz="1600" i="1">
                                      <a:latin typeface="Cambria Math" panose="02040503050406030204" pitchFamily="18" charset="0"/>
                                    </a:rPr>
                                    <m:t>2</m:t>
                                  </m:r>
                                </m:sup>
                              </m:sSubSup>
                              <m:sSup>
                                <m:sSupPr>
                                  <m:ctrlPr>
                                    <a:rPr lang="fr-CA" sz="1600" i="1" smtClean="0">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𝑥</m:t>
                                  </m:r>
                                </m:e>
                                <m:sup>
                                  <m:r>
                                    <a:rPr lang="fr-CA" sz="1600" b="0" i="1" smtClean="0">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b="0" i="1" smtClean="0">
                          <a:latin typeface="Cambria Math" panose="02040503050406030204" pitchFamily="18" charset="0"/>
                        </a:rPr>
                        <m:t>+</m:t>
                      </m:r>
                      <m:d>
                        <m:dPr>
                          <m:ctrlPr>
                            <a:rPr lang="fr-CA" sz="1600" i="1">
                              <a:latin typeface="Cambria Math" panose="02040503050406030204" pitchFamily="18" charset="0"/>
                            </a:rPr>
                          </m:ctrlPr>
                        </m:dPr>
                        <m:e>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𝛽</m:t>
                                  </m:r>
                                </m:e>
                                <m:sub>
                                  <m:r>
                                    <a:rPr lang="fr-CA" sz="1600" b="0" i="1" smtClean="0">
                                      <a:latin typeface="Cambria Math" panose="02040503050406030204" pitchFamily="18" charset="0"/>
                                      <a:ea typeface="Cambria Math" panose="02040503050406030204" pitchFamily="18" charset="0"/>
                                    </a:rPr>
                                    <m:t>𝑦</m:t>
                                  </m:r>
                                </m:sub>
                              </m:sSub>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𝑦</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1</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𝑦</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−1</m:t>
                          </m:r>
                        </m:sub>
                      </m:sSub>
                      <m:r>
                        <a:rPr lang="fr-CA" sz="1600" b="0" i="1" smtClean="0">
                          <a:latin typeface="Cambria Math" panose="02040503050406030204" pitchFamily="18" charset="0"/>
                        </a:rPr>
                        <m:t>+</m:t>
                      </m:r>
                      <m:d>
                        <m:dPr>
                          <m:ctrlPr>
                            <a:rPr lang="fr-CA" sz="1600" i="1">
                              <a:latin typeface="Cambria Math" panose="02040503050406030204" pitchFamily="18" charset="0"/>
                            </a:rPr>
                          </m:ctrlPr>
                        </m:dPr>
                        <m:e>
                          <m:sSup>
                            <m:sSupPr>
                              <m:ctrlPr>
                                <a:rPr lang="fr-CA" sz="1600" i="1" smtClean="0">
                                  <a:latin typeface="Cambria Math" panose="02040503050406030204" pitchFamily="18" charset="0"/>
                                </a:rPr>
                              </m:ctrlPr>
                            </m:sSupPr>
                            <m:e>
                              <m:r>
                                <a:rPr lang="fr-CA" sz="1600" b="0" i="1" smtClean="0">
                                  <a:latin typeface="Cambria Math" panose="02040503050406030204" pitchFamily="18" charset="0"/>
                                </a:rPr>
                                <m:t>𝑘</m:t>
                              </m:r>
                            </m:e>
                            <m:sup>
                              <m:r>
                                <a:rPr lang="fr-CA" sz="1600" b="0" i="1" smtClean="0">
                                  <a:latin typeface="Cambria Math" panose="02040503050406030204" pitchFamily="18" charset="0"/>
                                </a:rPr>
                                <m:t>2</m:t>
                              </m:r>
                            </m:sup>
                          </m:sSup>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2</m:t>
                              </m:r>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𝑥</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2</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𝑦</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sub>
                      </m:sSub>
                    </m:oMath>
                  </a14:m>
                  <a:r>
                    <a:rPr lang="fr-CA" sz="1600" i="1" dirty="0">
                      <a:latin typeface="Cambria Math" panose="02040503050406030204" pitchFamily="18" charset="0"/>
                    </a:rPr>
                    <a:t> </a:t>
                  </a:r>
                </a:p>
                <a:p>
                  <a:pPr>
                    <a:lnSpc>
                      <a:spcPct val="150000"/>
                    </a:lnSpc>
                  </a:pPr>
                  <a:r>
                    <a:rPr lang="fr-CA" sz="1600" b="0" dirty="0"/>
                    <a:t>                                             </a:t>
                  </a:r>
                  <a14:m>
                    <m:oMath xmlns:m="http://schemas.openxmlformats.org/officeDocument/2006/math">
                      <m:r>
                        <a:rPr lang="fr-CA" sz="1600" b="0" i="1" smtClean="0">
                          <a:latin typeface="Cambria Math" panose="02040503050406030204" pitchFamily="18" charset="0"/>
                        </a:rPr>
                        <m:t>+</m:t>
                      </m:r>
                      <m:d>
                        <m:dPr>
                          <m:ctrlPr>
                            <a:rPr lang="fr-CA" sz="1600" i="1">
                              <a:latin typeface="Cambria Math" panose="02040503050406030204" pitchFamily="18" charset="0"/>
                            </a:rPr>
                          </m:ctrlPr>
                        </m:dPr>
                        <m:e>
                          <m:r>
                            <a:rPr lang="fr-CA" sz="1600" b="0" i="1" smtClean="0">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𝛽</m:t>
                                  </m:r>
                                </m:e>
                                <m:sub>
                                  <m:r>
                                    <a:rPr lang="fr-CA" sz="1600" b="0" i="1" smtClean="0">
                                      <a:latin typeface="Cambria Math" panose="02040503050406030204" pitchFamily="18" charset="0"/>
                                      <a:ea typeface="Cambria Math" panose="02040503050406030204" pitchFamily="18" charset="0"/>
                                    </a:rPr>
                                    <m:t>𝑥</m:t>
                                  </m:r>
                                </m:sub>
                              </m:sSub>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𝑥</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1</m:t>
                              </m:r>
                            </m:num>
                            <m:den>
                              <m:sSubSup>
                                <m:sSubSupPr>
                                  <m:ctrlPr>
                                    <a:rPr lang="fr-CA" sz="1600" i="1" smtClean="0">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𝑥</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b="0" i="1" smtClean="0">
                              <a:latin typeface="Cambria Math" panose="02040503050406030204" pitchFamily="18" charset="0"/>
                            </a:rPr>
                            <m:t>+1</m:t>
                          </m:r>
                          <m:r>
                            <a:rPr lang="fr-CA" sz="1600" i="1">
                              <a:latin typeface="Cambria Math" panose="02040503050406030204" pitchFamily="18" charset="0"/>
                            </a:rPr>
                            <m:t>,</m:t>
                          </m:r>
                          <m:r>
                            <a:rPr lang="fr-CA" sz="1600" b="0" i="1" smtClean="0">
                              <a:latin typeface="Cambria Math" panose="02040503050406030204" pitchFamily="18" charset="0"/>
                            </a:rPr>
                            <m:t>𝑗</m:t>
                          </m:r>
                        </m:sub>
                      </m:sSub>
                      <m:r>
                        <a:rPr lang="fr-CA" sz="1600" b="0" i="1" smtClean="0">
                          <a:latin typeface="Cambria Math" panose="02040503050406030204" pitchFamily="18" charset="0"/>
                        </a:rPr>
                        <m:t>+</m:t>
                      </m:r>
                      <m:d>
                        <m:dPr>
                          <m:ctrlPr>
                            <a:rPr lang="fr-CA" sz="1600" i="1">
                              <a:latin typeface="Cambria Math" panose="02040503050406030204" pitchFamily="18" charset="0"/>
                            </a:rPr>
                          </m:ctrlPr>
                        </m:dPr>
                        <m:e>
                          <m:r>
                            <a:rPr lang="fr-CA" sz="1600" b="0" i="1" smtClean="0">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𝛽</m:t>
                                  </m:r>
                                </m:e>
                                <m:sub>
                                  <m:r>
                                    <a:rPr lang="fr-CA" sz="1600" i="1">
                                      <a:latin typeface="Cambria Math" panose="02040503050406030204" pitchFamily="18" charset="0"/>
                                      <a:ea typeface="Cambria Math" panose="02040503050406030204" pitchFamily="18" charset="0"/>
                                    </a:rPr>
                                    <m:t>𝑦</m:t>
                                  </m:r>
                                </m:sub>
                              </m:sSub>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𝑦</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1</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𝑦</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m:t>
                          </m:r>
                          <m:r>
                            <a:rPr lang="fr-CA" sz="1600" i="1">
                              <a:latin typeface="Cambria Math" panose="02040503050406030204" pitchFamily="18" charset="0"/>
                            </a:rPr>
                            <m:t>1</m:t>
                          </m:r>
                        </m:sub>
                      </m:sSub>
                      <m:r>
                        <a:rPr lang="fr-CA" sz="1600" b="0" i="1" smtClean="0">
                          <a:latin typeface="Cambria Math" panose="02040503050406030204" pitchFamily="18" charset="0"/>
                        </a:rPr>
                        <m:t>=0</m:t>
                      </m:r>
                      <m:r>
                        <a:rPr lang="fr-CA" sz="1600" b="0" i="0" smtClean="0">
                          <a:latin typeface="Cambria Math" panose="02040503050406030204" pitchFamily="18" charset="0"/>
                        </a:rPr>
                        <m:t> </m:t>
                      </m:r>
                    </m:oMath>
                  </a14:m>
                  <a:r>
                    <a:rPr lang="fr-CA" sz="1600" dirty="0"/>
                    <a:t> </a:t>
                  </a:r>
                </a:p>
              </p:txBody>
            </p:sp>
          </mc:Choice>
          <mc:Fallback xmlns="">
            <p:sp>
              <p:nvSpPr>
                <p:cNvPr id="7" name="ZoneTexte 6">
                  <a:extLst>
                    <a:ext uri="{FF2B5EF4-FFF2-40B4-BE49-F238E27FC236}">
                      <a16:creationId xmlns:a16="http://schemas.microsoft.com/office/drawing/2014/main" id="{7005CEB2-9801-438B-98FC-BCD9B914EF39}"/>
                    </a:ext>
                  </a:extLst>
                </p:cNvPr>
                <p:cNvSpPr txBox="1">
                  <a:spLocks noRot="1" noChangeAspect="1" noMove="1" noResize="1" noEditPoints="1" noAdjustHandles="1" noChangeArrowheads="1" noChangeShapeType="1" noTextEdit="1"/>
                </p:cNvSpPr>
                <p:nvPr/>
              </p:nvSpPr>
              <p:spPr>
                <a:xfrm>
                  <a:off x="-1817538" y="3547482"/>
                  <a:ext cx="7791877" cy="1310936"/>
                </a:xfrm>
                <a:prstGeom prst="rect">
                  <a:avLst/>
                </a:prstGeom>
                <a:blipFill>
                  <a:blip r:embed="rId2"/>
                  <a:stretch>
                    <a:fillRect b="-2791"/>
                  </a:stretch>
                </a:blipFill>
              </p:spPr>
              <p:txBody>
                <a:bodyPr/>
                <a:lstStyle/>
                <a:p>
                  <a:r>
                    <a:rPr lang="fr-CA">
                      <a:noFill/>
                    </a:rPr>
                    <a:t> </a:t>
                  </a:r>
                </a:p>
              </p:txBody>
            </p:sp>
          </mc:Fallback>
        </mc:AlternateContent>
        <p:sp>
          <p:nvSpPr>
            <p:cNvPr id="12" name="ZoneTexte 11">
              <a:extLst>
                <a:ext uri="{FF2B5EF4-FFF2-40B4-BE49-F238E27FC236}">
                  <a16:creationId xmlns:a16="http://schemas.microsoft.com/office/drawing/2014/main" id="{BEC7DABA-06BC-43B9-83B7-F70848751634}"/>
                </a:ext>
              </a:extLst>
            </p:cNvPr>
            <p:cNvSpPr txBox="1"/>
            <p:nvPr/>
          </p:nvSpPr>
          <p:spPr>
            <a:xfrm>
              <a:off x="5974339" y="4138505"/>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(22)</a:t>
              </a:r>
            </a:p>
          </p:txBody>
        </p:sp>
      </p:grpSp>
      <p:sp>
        <p:nvSpPr>
          <p:cNvPr id="14" name="Titre 1">
            <a:extLst>
              <a:ext uri="{FF2B5EF4-FFF2-40B4-BE49-F238E27FC236}">
                <a16:creationId xmlns:a16="http://schemas.microsoft.com/office/drawing/2014/main" id="{6477EBCE-95BC-403D-ABB2-986C07EBD112}"/>
              </a:ext>
            </a:extLst>
          </p:cNvPr>
          <p:cNvSpPr txBox="1">
            <a:spLocks/>
          </p:cNvSpPr>
          <p:nvPr/>
        </p:nvSpPr>
        <p:spPr>
          <a:xfrm>
            <a:off x="455643" y="1391464"/>
            <a:ext cx="3428460" cy="411372"/>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sz="2400" dirty="0">
                <a:solidFill>
                  <a:srgbClr val="286D9F"/>
                </a:solidFill>
              </a:rPr>
              <a:t>Équations à discrétiser</a:t>
            </a:r>
          </a:p>
        </p:txBody>
      </p:sp>
      <p:sp>
        <p:nvSpPr>
          <p:cNvPr id="16" name="ZoneTexte 15">
            <a:extLst>
              <a:ext uri="{FF2B5EF4-FFF2-40B4-BE49-F238E27FC236}">
                <a16:creationId xmlns:a16="http://schemas.microsoft.com/office/drawing/2014/main" id="{EE57C928-C4AC-4DB6-B0FB-EFF891E19F15}"/>
              </a:ext>
            </a:extLst>
          </p:cNvPr>
          <p:cNvSpPr txBox="1"/>
          <p:nvPr/>
        </p:nvSpPr>
        <p:spPr>
          <a:xfrm>
            <a:off x="5683541" y="2747394"/>
            <a:ext cx="65" cy="276999"/>
          </a:xfrm>
          <a:prstGeom prst="rect">
            <a:avLst/>
          </a:prstGeom>
          <a:noFill/>
        </p:spPr>
        <p:txBody>
          <a:bodyPr wrap="none" lIns="0" tIns="0" rIns="0" bIns="0" rtlCol="0">
            <a:spAutoFit/>
          </a:bodyPr>
          <a:lstStyle/>
          <a:p>
            <a:endParaRPr lang="fr-CA" dirty="0"/>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A87C9A70-21C3-40FB-91D9-7F46DAC8F22F}"/>
                  </a:ext>
                </a:extLst>
              </p:cNvPr>
              <p:cNvSpPr txBox="1"/>
              <p:nvPr/>
            </p:nvSpPr>
            <p:spPr>
              <a:xfrm>
                <a:off x="455642" y="3599619"/>
                <a:ext cx="6476301" cy="533544"/>
              </a:xfrm>
              <a:prstGeom prst="rect">
                <a:avLst/>
              </a:prstGeom>
              <a:noFill/>
            </p:spPr>
            <p:txBody>
              <a:bodyPr wrap="square" rtlCol="0">
                <a:spAutoFit/>
              </a:bodyPr>
              <a:lstStyle/>
              <a:p>
                <a:r>
                  <a:rPr lang="fr-CA" dirty="0"/>
                  <a:t>où </a:t>
                </a:r>
                <a14:m>
                  <m:oMath xmlns:m="http://schemas.openxmlformats.org/officeDocument/2006/math">
                    <m:sSub>
                      <m:sSubPr>
                        <m:ctrlPr>
                          <a:rPr lang="fr-CA" i="1" smtClean="0">
                            <a:latin typeface="Cambria Math" panose="02040503050406030204" pitchFamily="18" charset="0"/>
                          </a:rPr>
                        </m:ctrlPr>
                      </m:sSubPr>
                      <m:e>
                        <m:r>
                          <a:rPr lang="fr-CA" i="1" smtClean="0">
                            <a:latin typeface="Cambria Math" panose="02040503050406030204" pitchFamily="18" charset="0"/>
                            <a:ea typeface="Cambria Math" panose="02040503050406030204" pitchFamily="18" charset="0"/>
                          </a:rPr>
                          <m:t>𝛽</m:t>
                        </m:r>
                      </m:e>
                      <m:sub>
                        <m:r>
                          <a:rPr lang="fr-CA" i="1" smtClean="0">
                            <a:latin typeface="Cambria Math" panose="02040503050406030204" pitchFamily="18" charset="0"/>
                            <a:ea typeface="Cambria Math" panose="02040503050406030204" pitchFamily="18" charset="0"/>
                          </a:rPr>
                          <m:t>𝜀</m:t>
                        </m:r>
                      </m:sub>
                    </m:sSub>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𝑖</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𝜀</m:t>
                            </m:r>
                          </m:e>
                          <m:sub>
                            <m:r>
                              <a:rPr lang="fr-CA" b="0" i="1" smtClean="0">
                                <a:latin typeface="Cambria Math" panose="02040503050406030204" pitchFamily="18" charset="0"/>
                              </a:rPr>
                              <m:t>0</m:t>
                            </m:r>
                          </m:sub>
                        </m:sSub>
                        <m:r>
                          <a:rPr lang="fr-CA" b="0" i="1" smtClean="0">
                            <a:latin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𝜀</m:t>
                        </m:r>
                        <m:r>
                          <a:rPr lang="fr-CA" b="0" i="1" smtClean="0">
                            <a:latin typeface="Cambria Math" panose="02040503050406030204" pitchFamily="18" charset="0"/>
                            <a:ea typeface="Cambria Math" panose="02040503050406030204" pitchFamily="18" charset="0"/>
                          </a:rPr>
                          <m:t>)</m:t>
                        </m:r>
                      </m:num>
                      <m:den>
                        <m:sSup>
                          <m:sSupPr>
                            <m:ctrlPr>
                              <a:rPr lang="fr-CA" b="0" i="1" smtClean="0">
                                <a:latin typeface="Cambria Math" panose="02040503050406030204" pitchFamily="18" charset="0"/>
                              </a:rPr>
                            </m:ctrlPr>
                          </m:sSupPr>
                          <m:e>
                            <m:d>
                              <m:dPr>
                                <m:begChr m:val="|"/>
                                <m:endChr m:val="|"/>
                                <m:ctrlPr>
                                  <a:rPr lang="fr-CA" i="1">
                                    <a:latin typeface="Cambria Math" panose="02040503050406030204" pitchFamily="18" charset="0"/>
                                  </a:rPr>
                                </m:ctrlPr>
                              </m:dPr>
                              <m:e>
                                <m:sSub>
                                  <m:sSubPr>
                                    <m:ctrlPr>
                                      <a:rPr lang="fr-CA" i="1">
                                        <a:latin typeface="Cambria Math" panose="02040503050406030204" pitchFamily="18" charset="0"/>
                                      </a:rPr>
                                    </m:ctrlPr>
                                  </m:sSubPr>
                                  <m:e>
                                    <m:r>
                                      <a:rPr lang="fr-CA" i="1">
                                        <a:latin typeface="Cambria Math" panose="02040503050406030204" pitchFamily="18" charset="0"/>
                                        <a:ea typeface="Cambria Math" panose="02040503050406030204" pitchFamily="18" charset="0"/>
                                      </a:rPr>
                                      <m:t>𝜀</m:t>
                                    </m:r>
                                  </m:e>
                                  <m:sub>
                                    <m:r>
                                      <a:rPr lang="fr-CA" i="1">
                                        <a:latin typeface="Cambria Math" panose="02040503050406030204" pitchFamily="18" charset="0"/>
                                      </a:rPr>
                                      <m:t>0</m:t>
                                    </m:r>
                                  </m:sub>
                                </m:sSub>
                                <m:r>
                                  <a:rPr lang="fr-CA" i="1">
                                    <a:latin typeface="Cambria Math" panose="02040503050406030204" pitchFamily="18" charset="0"/>
                                  </a:rPr>
                                  <m:t>−</m:t>
                                </m:r>
                                <m:r>
                                  <a:rPr lang="fr-CA" i="1">
                                    <a:latin typeface="Cambria Math" panose="02040503050406030204" pitchFamily="18" charset="0"/>
                                    <a:ea typeface="Cambria Math" panose="02040503050406030204" pitchFamily="18" charset="0"/>
                                  </a:rPr>
                                  <m:t>𝜀</m:t>
                                </m:r>
                              </m:e>
                            </m:d>
                          </m:e>
                          <m:sup>
                            <m:r>
                              <a:rPr lang="fr-CA" b="0" i="1" smtClean="0">
                                <a:latin typeface="Cambria Math" panose="02040503050406030204" pitchFamily="18" charset="0"/>
                              </a:rPr>
                              <m:t>2</m:t>
                            </m:r>
                          </m:sup>
                        </m:sSup>
                        <m:sSup>
                          <m:sSupPr>
                            <m:ctrlPr>
                              <a:rPr lang="fr-CA" b="0" i="1" smtClean="0">
                                <a:latin typeface="Cambria Math" panose="02040503050406030204" pitchFamily="18" charset="0"/>
                              </a:rPr>
                            </m:ctrlPr>
                          </m:sSupPr>
                          <m:e>
                            <m:r>
                              <a:rPr lang="fr-CA" b="0" i="1" smtClean="0">
                                <a:latin typeface="Cambria Math" panose="02040503050406030204" pitchFamily="18" charset="0"/>
                              </a:rPr>
                              <m:t>(</m:t>
                            </m:r>
                            <m:r>
                              <a:rPr lang="fr-CA" b="0" i="1" smtClean="0">
                                <a:latin typeface="Cambria Math" panose="02040503050406030204" pitchFamily="18" charset="0"/>
                              </a:rPr>
                              <m:t>𝑘</m:t>
                            </m:r>
                            <m:d>
                              <m:dPr>
                                <m:begChr m:val="|"/>
                                <m:endChr m:val="|"/>
                                <m:ctrlPr>
                                  <a:rPr lang="fr-CA" i="1">
                                    <a:latin typeface="Cambria Math" panose="02040503050406030204" pitchFamily="18" charset="0"/>
                                  </a:rPr>
                                </m:ctrlPr>
                              </m:dPr>
                              <m:e>
                                <m:sSub>
                                  <m:sSubPr>
                                    <m:ctrlPr>
                                      <a:rPr lang="fr-CA" i="1">
                                        <a:latin typeface="Cambria Math" panose="02040503050406030204" pitchFamily="18" charset="0"/>
                                      </a:rPr>
                                    </m:ctrlPr>
                                  </m:sSubPr>
                                  <m:e>
                                    <m:r>
                                      <a:rPr lang="fr-CA" i="1">
                                        <a:latin typeface="Cambria Math" panose="02040503050406030204" pitchFamily="18" charset="0"/>
                                        <a:ea typeface="Cambria Math" panose="02040503050406030204" pitchFamily="18" charset="0"/>
                                      </a:rPr>
                                      <m:t>𝜀</m:t>
                                    </m:r>
                                  </m:e>
                                  <m:sub>
                                    <m:r>
                                      <a:rPr lang="fr-CA" i="1">
                                        <a:latin typeface="Cambria Math" panose="02040503050406030204" pitchFamily="18" charset="0"/>
                                      </a:rPr>
                                      <m:t>0</m:t>
                                    </m:r>
                                  </m:sub>
                                </m:sSub>
                                <m:r>
                                  <a:rPr lang="fr-CA" i="1">
                                    <a:latin typeface="Cambria Math" panose="02040503050406030204" pitchFamily="18" charset="0"/>
                                  </a:rPr>
                                  <m:t>−</m:t>
                                </m:r>
                                <m:r>
                                  <a:rPr lang="fr-CA" i="1">
                                    <a:latin typeface="Cambria Math" panose="02040503050406030204" pitchFamily="18" charset="0"/>
                                    <a:ea typeface="Cambria Math" panose="02040503050406030204" pitchFamily="18" charset="0"/>
                                  </a:rPr>
                                  <m:t>𝜀</m:t>
                                </m:r>
                              </m:e>
                            </m:d>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𝑖</m:t>
                            </m:r>
                            <m:r>
                              <a:rPr lang="fr-CA" b="0" i="1" smtClean="0">
                                <a:latin typeface="Cambria Math" panose="02040503050406030204" pitchFamily="18" charset="0"/>
                              </a:rPr>
                              <m:t>)</m:t>
                            </m:r>
                          </m:e>
                          <m:sup>
                            <m:r>
                              <a:rPr lang="fr-CA" b="0" i="1" smtClean="0">
                                <a:latin typeface="Cambria Math" panose="02040503050406030204" pitchFamily="18" charset="0"/>
                              </a:rPr>
                              <m:t>2</m:t>
                            </m:r>
                          </m:sup>
                        </m:sSup>
                      </m:den>
                    </m:f>
                  </m:oMath>
                </a14:m>
                <a:r>
                  <a:rPr lang="fr-CA" dirty="0"/>
                  <a:t> pour </a:t>
                </a:r>
                <a14:m>
                  <m:oMath xmlns:m="http://schemas.openxmlformats.org/officeDocument/2006/math">
                    <m:r>
                      <a:rPr lang="fr-CA" i="1" smtClean="0">
                        <a:latin typeface="Cambria Math" panose="02040503050406030204" pitchFamily="18" charset="0"/>
                        <a:ea typeface="Cambria Math" panose="02040503050406030204" pitchFamily="18" charset="0"/>
                      </a:rPr>
                      <m:t>𝜀</m:t>
                    </m:r>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𝑥</m:t>
                    </m:r>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𝑦</m:t>
                    </m:r>
                  </m:oMath>
                </a14:m>
                <a:r>
                  <a:rPr lang="fr-CA" dirty="0"/>
                  <a:t> pour alléger l’écriture</a:t>
                </a:r>
              </a:p>
            </p:txBody>
          </p:sp>
        </mc:Choice>
        <mc:Fallback xmlns="">
          <p:sp>
            <p:nvSpPr>
              <p:cNvPr id="8" name="ZoneTexte 7">
                <a:extLst>
                  <a:ext uri="{FF2B5EF4-FFF2-40B4-BE49-F238E27FC236}">
                    <a16:creationId xmlns:a16="http://schemas.microsoft.com/office/drawing/2014/main" id="{A87C9A70-21C3-40FB-91D9-7F46DAC8F22F}"/>
                  </a:ext>
                </a:extLst>
              </p:cNvPr>
              <p:cNvSpPr txBox="1">
                <a:spLocks noRot="1" noChangeAspect="1" noMove="1" noResize="1" noEditPoints="1" noAdjustHandles="1" noChangeArrowheads="1" noChangeShapeType="1" noTextEdit="1"/>
              </p:cNvSpPr>
              <p:nvPr/>
            </p:nvSpPr>
            <p:spPr>
              <a:xfrm>
                <a:off x="455642" y="3599619"/>
                <a:ext cx="6476301" cy="533544"/>
              </a:xfrm>
              <a:prstGeom prst="rect">
                <a:avLst/>
              </a:prstGeom>
              <a:blipFill>
                <a:blip r:embed="rId3"/>
                <a:stretch>
                  <a:fillRect l="-847" b="-5682"/>
                </a:stretch>
              </a:blipFill>
            </p:spPr>
            <p:txBody>
              <a:bodyPr/>
              <a:lstStyle/>
              <a:p>
                <a:r>
                  <a:rPr lang="fr-CA">
                    <a:noFill/>
                  </a:rPr>
                  <a:t> </a:t>
                </a:r>
              </a:p>
            </p:txBody>
          </p:sp>
        </mc:Fallback>
      </mc:AlternateContent>
      <p:sp>
        <p:nvSpPr>
          <p:cNvPr id="11" name="ZoneTexte 10">
            <a:extLst>
              <a:ext uri="{FF2B5EF4-FFF2-40B4-BE49-F238E27FC236}">
                <a16:creationId xmlns:a16="http://schemas.microsoft.com/office/drawing/2014/main" id="{1BE56FF9-49B4-4D0C-B0EC-0B0CBED053B5}"/>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p:spTree>
    <p:extLst>
      <p:ext uri="{BB962C8B-B14F-4D97-AF65-F5344CB8AC3E}">
        <p14:creationId xmlns:p14="http://schemas.microsoft.com/office/powerpoint/2010/main" val="2925103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2" y="510175"/>
            <a:ext cx="1014501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Formulation champ total/champ diffus (TF/SF)</a:t>
            </a:r>
          </a:p>
        </p:txBody>
      </p:sp>
      <p:pic>
        <p:nvPicPr>
          <p:cNvPr id="4" name="Picture 3">
            <a:extLst>
              <a:ext uri="{FF2B5EF4-FFF2-40B4-BE49-F238E27FC236}">
                <a16:creationId xmlns:a16="http://schemas.microsoft.com/office/drawing/2014/main" id="{DDC48D94-9EA7-4219-9F76-82E9ECE3F114}"/>
              </a:ext>
            </a:extLst>
          </p:cNvPr>
          <p:cNvPicPr>
            <a:picLocks noChangeAspect="1"/>
          </p:cNvPicPr>
          <p:nvPr/>
        </p:nvPicPr>
        <p:blipFill>
          <a:blip r:embed="rId2"/>
          <a:stretch>
            <a:fillRect/>
          </a:stretch>
        </p:blipFill>
        <p:spPr>
          <a:xfrm>
            <a:off x="714375" y="1322070"/>
            <a:ext cx="7804785" cy="2647237"/>
          </a:xfrm>
          <a:prstGeom prst="rect">
            <a:avLst/>
          </a:prstGeom>
        </p:spPr>
      </p:pic>
      <p:sp>
        <p:nvSpPr>
          <p:cNvPr id="5" name="ZoneTexte 7">
            <a:extLst>
              <a:ext uri="{FF2B5EF4-FFF2-40B4-BE49-F238E27FC236}">
                <a16:creationId xmlns:a16="http://schemas.microsoft.com/office/drawing/2014/main" id="{5C14CBB1-C17D-4319-B133-751C837C6977}"/>
              </a:ext>
            </a:extLst>
          </p:cNvPr>
          <p:cNvSpPr txBox="1"/>
          <p:nvPr/>
        </p:nvSpPr>
        <p:spPr>
          <a:xfrm>
            <a:off x="714375" y="3969307"/>
            <a:ext cx="7804784"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9 : La figure à gauche montre le champ total sans obstacle, celle au milieu montre le champ total avec obstacle et celle à droite montre le champ diffus.</a:t>
            </a:r>
          </a:p>
        </p:txBody>
      </p:sp>
      <mc:AlternateContent xmlns:mc="http://schemas.openxmlformats.org/markup-compatibility/2006" xmlns:a14="http://schemas.microsoft.com/office/drawing/2010/main">
        <mc:Choice Requires="a14">
          <p:sp>
            <p:nvSpPr>
              <p:cNvPr id="6" name="ZoneTexte 7">
                <a:extLst>
                  <a:ext uri="{FF2B5EF4-FFF2-40B4-BE49-F238E27FC236}">
                    <a16:creationId xmlns:a16="http://schemas.microsoft.com/office/drawing/2014/main" id="{A039B88B-3664-4CE5-B6D0-2D97691ED908}"/>
                  </a:ext>
                </a:extLst>
              </p:cNvPr>
              <p:cNvSpPr txBox="1"/>
              <p:nvPr/>
            </p:nvSpPr>
            <p:spPr>
              <a:xfrm>
                <a:off x="3469418" y="5429540"/>
                <a:ext cx="3376630" cy="317972"/>
              </a:xfrm>
              <a:prstGeom prst="rect">
                <a:avLst/>
              </a:prstGeom>
              <a:noFill/>
            </p:spPr>
            <p:txBody>
              <a:bodyPr wrap="none" lIns="0" tIns="0" rIns="0" bIns="0" rtlCol="0">
                <a:spAutoFit/>
              </a:bodyPr>
              <a:lstStyle/>
              <a:p>
                <a14:m>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𝑇𝐹</m:t>
                        </m:r>
                      </m:sub>
                    </m:sSub>
                    <m:r>
                      <a:rPr lang="fr-CA" b="0" i="1" smtClean="0">
                        <a:latin typeface="Cambria Math" panose="02040503050406030204" pitchFamily="18" charset="0"/>
                      </a:rPr>
                      <m:t>=</m:t>
                    </m:r>
                    <m:r>
                      <a:rPr lang="en-CA" b="0" i="1" smtClean="0">
                        <a:latin typeface="Cambria Math" panose="02040503050406030204" pitchFamily="18" charset="0"/>
                      </a:rPr>
                      <m:t>(</m:t>
                    </m:r>
                    <m:r>
                      <a:rPr lang="en-CA" b="0" i="1" smtClean="0">
                        <a:latin typeface="Cambria Math" panose="02040503050406030204" pitchFamily="18" charset="0"/>
                      </a:rPr>
                      <m:t>𝐼</m:t>
                    </m:r>
                    <m:r>
                      <a:rPr lang="en-CA" b="0" i="1" smtClean="0">
                        <a:latin typeface="Cambria Math" panose="02040503050406030204" pitchFamily="18" charset="0"/>
                      </a:rPr>
                      <m:t>−</m:t>
                    </m:r>
                    <m:r>
                      <a:rPr lang="en-CA" b="0" i="1" smtClean="0">
                        <a:latin typeface="Cambria Math" panose="02040503050406030204" pitchFamily="18" charset="0"/>
                      </a:rPr>
                      <m:t>𝑄</m:t>
                    </m:r>
                    <m:r>
                      <a:rPr lang="en-CA" b="0" i="1" smtClean="0">
                        <a:latin typeface="Cambria Math" panose="02040503050406030204" pitchFamily="18" charset="0"/>
                      </a:rPr>
                      <m:t>)</m:t>
                    </m:r>
                  </m:oMath>
                </a14:m>
                <a:r>
                  <a:rPr lang="fr-CA" dirty="0">
                    <a:ea typeface="Cambria Math" panose="02040503050406030204" pitchFamily="18" charset="0"/>
                  </a:rPr>
                  <a:t> </a:t>
                </a:r>
                <a14:m>
                  <m:oMath xmlns:m="http://schemas.openxmlformats.org/officeDocument/2006/math">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𝑠𝑜𝑢𝑟𝑐𝑒</m:t>
                        </m:r>
                      </m:sub>
                    </m:sSub>
                  </m:oMath>
                </a14:m>
                <a:r>
                  <a:rPr lang="fr-CA" dirty="0"/>
                  <a:t>           (21)</a:t>
                </a:r>
              </a:p>
            </p:txBody>
          </p:sp>
        </mc:Choice>
        <mc:Fallback xmlns="">
          <p:sp>
            <p:nvSpPr>
              <p:cNvPr id="6" name="ZoneTexte 7">
                <a:extLst>
                  <a:ext uri="{FF2B5EF4-FFF2-40B4-BE49-F238E27FC236}">
                    <a16:creationId xmlns:a16="http://schemas.microsoft.com/office/drawing/2014/main" id="{A039B88B-3664-4CE5-B6D0-2D97691ED908}"/>
                  </a:ext>
                </a:extLst>
              </p:cNvPr>
              <p:cNvSpPr txBox="1">
                <a:spLocks noRot="1" noChangeAspect="1" noMove="1" noResize="1" noEditPoints="1" noAdjustHandles="1" noChangeArrowheads="1" noChangeShapeType="1" noTextEdit="1"/>
              </p:cNvSpPr>
              <p:nvPr/>
            </p:nvSpPr>
            <p:spPr>
              <a:xfrm>
                <a:off x="3469418" y="5429540"/>
                <a:ext cx="3376630" cy="317972"/>
              </a:xfrm>
              <a:prstGeom prst="rect">
                <a:avLst/>
              </a:prstGeom>
              <a:blipFill>
                <a:blip r:embed="rId3"/>
                <a:stretch>
                  <a:fillRect l="-2527" t="-13462" r="-1444" b="-42308"/>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7" name="ZoneTexte 7">
                <a:extLst>
                  <a:ext uri="{FF2B5EF4-FFF2-40B4-BE49-F238E27FC236}">
                    <a16:creationId xmlns:a16="http://schemas.microsoft.com/office/drawing/2014/main" id="{82D8775E-A2AF-4F3E-B1FF-E83D0B26EA96}"/>
                  </a:ext>
                </a:extLst>
              </p:cNvPr>
              <p:cNvSpPr txBox="1"/>
              <p:nvPr/>
            </p:nvSpPr>
            <p:spPr>
              <a:xfrm>
                <a:off x="3469417" y="5818501"/>
                <a:ext cx="3320909" cy="317972"/>
              </a:xfrm>
              <a:prstGeom prst="rect">
                <a:avLst/>
              </a:prstGeom>
              <a:noFill/>
            </p:spPr>
            <p:txBody>
              <a:bodyPr wrap="none" lIns="0" tIns="0" rIns="0" bIns="0" rtlCol="0">
                <a:spAutoFit/>
              </a:bodyPr>
              <a:lstStyle/>
              <a:p>
                <a14:m>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𝑆𝐹</m:t>
                        </m:r>
                      </m:sub>
                    </m:sSub>
                    <m:r>
                      <a:rPr lang="fr-CA" b="0" i="1" smtClean="0">
                        <a:latin typeface="Cambria Math" panose="02040503050406030204" pitchFamily="18" charset="0"/>
                      </a:rPr>
                      <m:t>=</m:t>
                    </m:r>
                    <m:r>
                      <a:rPr lang="en-CA" b="0" i="1" smtClean="0">
                        <a:latin typeface="Cambria Math" panose="02040503050406030204" pitchFamily="18" charset="0"/>
                      </a:rPr>
                      <m:t>𝑄</m:t>
                    </m:r>
                    <m:r>
                      <a:rPr lang="en-CA" b="0" i="0" smtClean="0">
                        <a:latin typeface="Cambria Math" panose="02040503050406030204" pitchFamily="18" charset="0"/>
                      </a:rPr>
                      <m:t> </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𝑠𝑜𝑢𝑟𝑐𝑒</m:t>
                        </m:r>
                      </m:sub>
                    </m:sSub>
                  </m:oMath>
                </a14:m>
                <a:r>
                  <a:rPr lang="fr-CA" dirty="0"/>
                  <a:t>                    (22)</a:t>
                </a:r>
              </a:p>
            </p:txBody>
          </p:sp>
        </mc:Choice>
        <mc:Fallback xmlns="">
          <p:sp>
            <p:nvSpPr>
              <p:cNvPr id="7" name="ZoneTexte 7">
                <a:extLst>
                  <a:ext uri="{FF2B5EF4-FFF2-40B4-BE49-F238E27FC236}">
                    <a16:creationId xmlns:a16="http://schemas.microsoft.com/office/drawing/2014/main" id="{82D8775E-A2AF-4F3E-B1FF-E83D0B26EA96}"/>
                  </a:ext>
                </a:extLst>
              </p:cNvPr>
              <p:cNvSpPr txBox="1">
                <a:spLocks noRot="1" noChangeAspect="1" noMove="1" noResize="1" noEditPoints="1" noAdjustHandles="1" noChangeArrowheads="1" noChangeShapeType="1" noTextEdit="1"/>
              </p:cNvSpPr>
              <p:nvPr/>
            </p:nvSpPr>
            <p:spPr>
              <a:xfrm>
                <a:off x="3469417" y="5818501"/>
                <a:ext cx="3320909" cy="317972"/>
              </a:xfrm>
              <a:prstGeom prst="rect">
                <a:avLst/>
              </a:prstGeom>
              <a:blipFill>
                <a:blip r:embed="rId4"/>
                <a:stretch>
                  <a:fillRect l="-2569" t="-13208" r="-3486" b="-41509"/>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7EEFC1C2-12A3-4173-B58D-1124095D0EEC}"/>
                  </a:ext>
                </a:extLst>
              </p:cNvPr>
              <p:cNvSpPr txBox="1"/>
              <p:nvPr/>
            </p:nvSpPr>
            <p:spPr>
              <a:xfrm>
                <a:off x="3469417" y="6207462"/>
                <a:ext cx="3324885" cy="317972"/>
              </a:xfrm>
              <a:prstGeom prst="rect">
                <a:avLst/>
              </a:prstGeom>
              <a:noFill/>
            </p:spPr>
            <p:txBody>
              <a:bodyPr wrap="none" lIns="0" tIns="0" rIns="0" bIns="0" rtlCol="0">
                <a:spAutoFit/>
              </a:bodyPr>
              <a:lstStyle/>
              <a:p>
                <a14:m>
                  <m:oMath xmlns:m="http://schemas.openxmlformats.org/officeDocument/2006/math">
                    <m:r>
                      <a:rPr lang="en-CA" i="1" smtClean="0">
                        <a:latin typeface="Cambria Math" panose="02040503050406030204" pitchFamily="18" charset="0"/>
                        <a:ea typeface="Cambria Math" panose="02040503050406030204" pitchFamily="18" charset="0"/>
                      </a:rPr>
                      <m:t>𝐴</m:t>
                    </m:r>
                    <m:acc>
                      <m:accPr>
                        <m:chr m:val="⃗"/>
                        <m:ctrlPr>
                          <a:rPr lang="fr-CA" i="1">
                            <a:latin typeface="Cambria Math" panose="02040503050406030204" pitchFamily="18" charset="0"/>
                            <a:ea typeface="Cambria Math" panose="02040503050406030204" pitchFamily="18" charset="0"/>
                          </a:rPr>
                        </m:ctrlPr>
                      </m:accPr>
                      <m:e>
                        <m:r>
                          <a:rPr lang="en-CA" b="0" i="1" smtClean="0">
                            <a:latin typeface="Cambria Math" panose="02040503050406030204" pitchFamily="18" charset="0"/>
                            <a:ea typeface="Cambria Math" panose="02040503050406030204" pitchFamily="18" charset="0"/>
                          </a:rPr>
                          <m:t>𝑥</m:t>
                        </m:r>
                      </m:e>
                    </m:acc>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𝑄</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𝐴</m:t>
                    </m:r>
                    <m:r>
                      <a:rPr lang="en-CA" b="0" i="1" smtClean="0">
                        <a:latin typeface="Cambria Math" panose="02040503050406030204" pitchFamily="18" charset="0"/>
                        <a:ea typeface="Cambria Math" panose="02040503050406030204" pitchFamily="18" charset="0"/>
                      </a:rPr>
                      <m:t> </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i="1">
                            <a:latin typeface="Cambria Math" panose="02040503050406030204" pitchFamily="18" charset="0"/>
                            <a:ea typeface="Cambria Math" panose="02040503050406030204" pitchFamily="18" charset="0"/>
                          </a:rPr>
                          <m:t>𝑇𝐹</m:t>
                        </m:r>
                      </m:sub>
                    </m:sSub>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𝐼</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𝑄</m:t>
                    </m:r>
                    <m:r>
                      <a:rPr lang="en-CA" b="0" i="1" smtClean="0">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i="1">
                            <a:latin typeface="Cambria Math" panose="02040503050406030204" pitchFamily="18" charset="0"/>
                            <a:ea typeface="Cambria Math" panose="02040503050406030204" pitchFamily="18" charset="0"/>
                          </a:rPr>
                          <m:t>𝑆𝐹</m:t>
                        </m:r>
                      </m:sub>
                    </m:sSub>
                  </m:oMath>
                </a14:m>
                <a:r>
                  <a:rPr lang="fr-CA" dirty="0"/>
                  <a:t>  (23)</a:t>
                </a:r>
              </a:p>
            </p:txBody>
          </p:sp>
        </mc:Choice>
        <mc:Fallback xmlns="">
          <p:sp>
            <p:nvSpPr>
              <p:cNvPr id="8" name="ZoneTexte 7">
                <a:extLst>
                  <a:ext uri="{FF2B5EF4-FFF2-40B4-BE49-F238E27FC236}">
                    <a16:creationId xmlns:a16="http://schemas.microsoft.com/office/drawing/2014/main" id="{7EEFC1C2-12A3-4173-B58D-1124095D0EEC}"/>
                  </a:ext>
                </a:extLst>
              </p:cNvPr>
              <p:cNvSpPr txBox="1">
                <a:spLocks noRot="1" noChangeAspect="1" noMove="1" noResize="1" noEditPoints="1" noAdjustHandles="1" noChangeArrowheads="1" noChangeShapeType="1" noTextEdit="1"/>
              </p:cNvSpPr>
              <p:nvPr/>
            </p:nvSpPr>
            <p:spPr>
              <a:xfrm>
                <a:off x="3469417" y="6207462"/>
                <a:ext cx="3324885" cy="317972"/>
              </a:xfrm>
              <a:prstGeom prst="rect">
                <a:avLst/>
              </a:prstGeom>
              <a:blipFill>
                <a:blip r:embed="rId5"/>
                <a:stretch>
                  <a:fillRect l="-2381" t="-25000" r="-3480" b="-44231"/>
                </a:stretch>
              </a:blipFill>
            </p:spPr>
            <p:txBody>
              <a:bodyPr/>
              <a:lstStyle/>
              <a:p>
                <a:r>
                  <a:rPr lang="fr-CA">
                    <a:noFill/>
                  </a:rPr>
                  <a:t> </a:t>
                </a:r>
              </a:p>
            </p:txBody>
          </p:sp>
        </mc:Fallback>
      </mc:AlternateContent>
      <p:sp>
        <p:nvSpPr>
          <p:cNvPr id="10" name="ZoneTexte 3">
            <a:extLst>
              <a:ext uri="{FF2B5EF4-FFF2-40B4-BE49-F238E27FC236}">
                <a16:creationId xmlns:a16="http://schemas.microsoft.com/office/drawing/2014/main" id="{F77257F8-A650-4629-9A87-1A11323C140D}"/>
              </a:ext>
            </a:extLst>
          </p:cNvPr>
          <p:cNvSpPr txBox="1"/>
          <p:nvPr/>
        </p:nvSpPr>
        <p:spPr>
          <a:xfrm>
            <a:off x="455642" y="4506210"/>
            <a:ext cx="9404183" cy="923330"/>
          </a:xfrm>
          <a:prstGeom prst="rect">
            <a:avLst/>
          </a:prstGeom>
          <a:noFill/>
        </p:spPr>
        <p:txBody>
          <a:bodyPr wrap="square" rtlCol="0">
            <a:spAutoFit/>
          </a:bodyPr>
          <a:lstStyle/>
          <a:p>
            <a:r>
              <a:rPr lang="fr-CA" dirty="0"/>
              <a:t>Cette méthode fait la soustraction du champ total avec la source par le champ total sans la source. Elle permet de mettre en évidence l’interaction entre le champ et l’objet avec la formulation:</a:t>
            </a:r>
          </a:p>
        </p:txBody>
      </p:sp>
      <p:sp>
        <p:nvSpPr>
          <p:cNvPr id="9" name="ZoneTexte 8">
            <a:extLst>
              <a:ext uri="{FF2B5EF4-FFF2-40B4-BE49-F238E27FC236}">
                <a16:creationId xmlns:a16="http://schemas.microsoft.com/office/drawing/2014/main" id="{173D7E8B-B2CE-470B-886F-7CEE29F2EF52}"/>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p:spTree>
    <p:extLst>
      <p:ext uri="{BB962C8B-B14F-4D97-AF65-F5344CB8AC3E}">
        <p14:creationId xmlns:p14="http://schemas.microsoft.com/office/powerpoint/2010/main" val="439228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Paramètres de simulation</a:t>
            </a:r>
          </a:p>
        </p:txBody>
      </p:sp>
      <p:sp>
        <p:nvSpPr>
          <p:cNvPr id="3" name="Rectangle 2">
            <a:extLst>
              <a:ext uri="{FF2B5EF4-FFF2-40B4-BE49-F238E27FC236}">
                <a16:creationId xmlns:a16="http://schemas.microsoft.com/office/drawing/2014/main" id="{BA0A46BD-0FD2-481A-AB72-F6E2A27E0618}"/>
              </a:ext>
            </a:extLst>
          </p:cNvPr>
          <p:cNvSpPr/>
          <p:nvPr/>
        </p:nvSpPr>
        <p:spPr>
          <a:xfrm>
            <a:off x="5743313" y="306593"/>
            <a:ext cx="6096000" cy="646331"/>
          </a:xfrm>
          <a:prstGeom prst="rect">
            <a:avLst/>
          </a:prstGeom>
        </p:spPr>
        <p:txBody>
          <a:bodyPr>
            <a:spAutoFit/>
          </a:bodyPr>
          <a:lstStyle/>
          <a:p>
            <a:r>
              <a:rPr lang="fr-FR" dirty="0"/>
              <a:t>Paramètres de l’algorithme (ex : pas de discrétisation, critère de convergence, etc.)</a:t>
            </a:r>
            <a:endParaRPr lang="fr-CA" dirty="0"/>
          </a:p>
        </p:txBody>
      </p:sp>
      <p:pic>
        <p:nvPicPr>
          <p:cNvPr id="5" name="Image 4">
            <a:extLst>
              <a:ext uri="{FF2B5EF4-FFF2-40B4-BE49-F238E27FC236}">
                <a16:creationId xmlns:a16="http://schemas.microsoft.com/office/drawing/2014/main" id="{041CF77E-7867-4E43-90CC-9546B748E2F0}"/>
              </a:ext>
            </a:extLst>
          </p:cNvPr>
          <p:cNvPicPr>
            <a:picLocks noChangeAspect="1"/>
          </p:cNvPicPr>
          <p:nvPr/>
        </p:nvPicPr>
        <p:blipFill>
          <a:blip r:embed="rId2"/>
          <a:stretch>
            <a:fillRect/>
          </a:stretch>
        </p:blipFill>
        <p:spPr>
          <a:xfrm>
            <a:off x="455643" y="3026523"/>
            <a:ext cx="4979750" cy="2593228"/>
          </a:xfrm>
          <a:prstGeom prst="rect">
            <a:avLst/>
          </a:prstGeom>
        </p:spPr>
      </p:pic>
      <p:sp>
        <p:nvSpPr>
          <p:cNvPr id="6" name="ZoneTexte 5">
            <a:extLst>
              <a:ext uri="{FF2B5EF4-FFF2-40B4-BE49-F238E27FC236}">
                <a16:creationId xmlns:a16="http://schemas.microsoft.com/office/drawing/2014/main" id="{5168A029-D78B-405F-B945-B5A2A342B50D}"/>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mc:AlternateContent xmlns:mc="http://schemas.openxmlformats.org/markup-compatibility/2006" xmlns:a14="http://schemas.microsoft.com/office/drawing/2010/main">
        <mc:Choice Requires="a14">
          <p:graphicFrame>
            <p:nvGraphicFramePr>
              <p:cNvPr id="7" name="Tableau 7">
                <a:extLst>
                  <a:ext uri="{FF2B5EF4-FFF2-40B4-BE49-F238E27FC236}">
                    <a16:creationId xmlns:a16="http://schemas.microsoft.com/office/drawing/2014/main" id="{7082B673-5E92-470F-9FB9-BF2260F8AF9B}"/>
                  </a:ext>
                </a:extLst>
              </p:cNvPr>
              <p:cNvGraphicFramePr>
                <a:graphicFrameLocks noGrp="1"/>
              </p:cNvGraphicFramePr>
              <p:nvPr>
                <p:extLst>
                  <p:ext uri="{D42A27DB-BD31-4B8C-83A1-F6EECF244321}">
                    <p14:modId xmlns:p14="http://schemas.microsoft.com/office/powerpoint/2010/main" val="228854238"/>
                  </p:ext>
                </p:extLst>
              </p:nvPr>
            </p:nvGraphicFramePr>
            <p:xfrm>
              <a:off x="5743313" y="2525782"/>
              <a:ext cx="4692000" cy="3093969"/>
            </p:xfrm>
            <a:graphic>
              <a:graphicData uri="http://schemas.openxmlformats.org/drawingml/2006/table">
                <a:tbl>
                  <a:tblPr firstRow="1" bandRow="1">
                    <a:tableStyleId>{5C22544A-7EE6-4342-B048-85BDC9FD1C3A}</a:tableStyleId>
                  </a:tblPr>
                  <a:tblGrid>
                    <a:gridCol w="415274">
                      <a:extLst>
                        <a:ext uri="{9D8B030D-6E8A-4147-A177-3AD203B41FA5}">
                          <a16:colId xmlns:a16="http://schemas.microsoft.com/office/drawing/2014/main" val="886156957"/>
                        </a:ext>
                      </a:extLst>
                    </a:gridCol>
                    <a:gridCol w="607479">
                      <a:extLst>
                        <a:ext uri="{9D8B030D-6E8A-4147-A177-3AD203B41FA5}">
                          <a16:colId xmlns:a16="http://schemas.microsoft.com/office/drawing/2014/main" val="2138571544"/>
                        </a:ext>
                      </a:extLst>
                    </a:gridCol>
                    <a:gridCol w="792696">
                      <a:extLst>
                        <a:ext uri="{9D8B030D-6E8A-4147-A177-3AD203B41FA5}">
                          <a16:colId xmlns:a16="http://schemas.microsoft.com/office/drawing/2014/main" val="1752827578"/>
                        </a:ext>
                      </a:extLst>
                    </a:gridCol>
                    <a:gridCol w="2876551">
                      <a:extLst>
                        <a:ext uri="{9D8B030D-6E8A-4147-A177-3AD203B41FA5}">
                          <a16:colId xmlns:a16="http://schemas.microsoft.com/office/drawing/2014/main" val="2037808496"/>
                        </a:ext>
                      </a:extLst>
                    </a:gridCol>
                  </a:tblGrid>
                  <a:tr h="640364">
                    <a:tc>
                      <a:txBody>
                        <a:bodyPr/>
                        <a:lstStyle/>
                        <a:p>
                          <a:pPr algn="ctr"/>
                          <a14:m>
                            <m:oMathPara xmlns:m="http://schemas.openxmlformats.org/officeDocument/2006/math">
                              <m:oMathParaPr>
                                <m:jc m:val="centerGroup"/>
                              </m:oMathParaPr>
                              <m:oMath xmlns:m="http://schemas.openxmlformats.org/officeDocument/2006/math">
                                <m:r>
                                  <a:rPr lang="fr-CA" sz="1600" b="1" i="1" smtClean="0">
                                    <a:latin typeface="Cambria Math" panose="02040503050406030204" pitchFamily="18" charset="0"/>
                                  </a:rPr>
                                  <m:t>𝒊</m:t>
                                </m:r>
                              </m:oMath>
                            </m:oMathPara>
                          </a14:m>
                          <a:endParaRPr lang="fr-CA" sz="16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fr-CA" sz="1600" b="1" i="1" smtClean="0">
                                    <a:latin typeface="Cambria Math" panose="02040503050406030204" pitchFamily="18" charset="0"/>
                                  </a:rPr>
                                  <m:t>𝒉</m:t>
                                </m:r>
                              </m:oMath>
                            </m:oMathPara>
                          </a14:m>
                          <a:endParaRPr lang="fr-CA" sz="1600" dirty="0"/>
                        </a:p>
                      </a:txBody>
                      <a:tcPr anchor="ct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fr-CA" sz="1600" i="1" smtClean="0">
                                        <a:latin typeface="Cambria Math" panose="02040503050406030204" pitchFamily="18" charset="0"/>
                                      </a:rPr>
                                    </m:ctrlPr>
                                  </m:dPr>
                                  <m:e>
                                    <m:r>
                                      <a:rPr lang="fr-CA" sz="1600" b="1" i="1" smtClean="0">
                                        <a:latin typeface="Cambria Math" panose="02040503050406030204" pitchFamily="18" charset="0"/>
                                      </a:rPr>
                                      <m:t>𝑬𝒓𝒓</m:t>
                                    </m:r>
                                  </m:e>
                                </m:d>
                              </m:oMath>
                            </m:oMathPara>
                          </a14:m>
                          <a:endParaRPr lang="fr-CA" sz="16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fr-CA" sz="1600" b="1" i="1" smtClean="0">
                                    <a:latin typeface="Cambria Math" panose="02040503050406030204" pitchFamily="18" charset="0"/>
                                  </a:rPr>
                                  <m:t>𝒏</m:t>
                                </m:r>
                                <m:r>
                                  <a:rPr lang="fr-CA" sz="1600" b="1" i="1" smtClean="0">
                                    <a:latin typeface="Cambria Math" panose="02040503050406030204" pitchFamily="18" charset="0"/>
                                  </a:rPr>
                                  <m:t>=</m:t>
                                </m:r>
                                <m:f>
                                  <m:fPr>
                                    <m:ctrlPr>
                                      <a:rPr lang="fr-CA" sz="1600" b="1" i="1" smtClean="0">
                                        <a:latin typeface="Cambria Math" panose="02040503050406030204" pitchFamily="18" charset="0"/>
                                      </a:rPr>
                                    </m:ctrlPr>
                                  </m:fPr>
                                  <m:num>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r>
                                              <a:rPr lang="fr-CA" sz="1600" b="1" i="1" smtClean="0">
                                                <a:latin typeface="Cambria Math" panose="02040503050406030204" pitchFamily="18" charset="0"/>
                                              </a:rPr>
                                              <m:t>𝑬𝒓</m:t>
                                            </m:r>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𝒓</m:t>
                                                </m:r>
                                              </m:e>
                                              <m:sub>
                                                <m:r>
                                                  <a:rPr lang="fr-CA" sz="1600" b="1" i="1" smtClean="0">
                                                    <a:latin typeface="Cambria Math" panose="02040503050406030204" pitchFamily="18" charset="0"/>
                                                  </a:rPr>
                                                  <m:t>𝒊</m:t>
                                                </m:r>
                                              </m:sub>
                                            </m:sSub>
                                          </m:e>
                                        </m:d>
                                        <m:r>
                                          <a:rPr lang="fr-CA" sz="1600" b="1" i="1" smtClean="0">
                                            <a:latin typeface="Cambria Math" panose="02040503050406030204" pitchFamily="18" charset="0"/>
                                          </a:rPr>
                                          <m:t>−</m:t>
                                        </m:r>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r>
                                                  <a:rPr lang="fr-CA" sz="1600" b="1" i="1" smtClean="0">
                                                    <a:latin typeface="Cambria Math" panose="02040503050406030204" pitchFamily="18" charset="0"/>
                                                  </a:rPr>
                                                  <m:t>𝑬𝒓</m:t>
                                                </m:r>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𝒓</m:t>
                                                    </m:r>
                                                  </m:e>
                                                  <m:sub>
                                                    <m:r>
                                                      <a:rPr lang="fr-CA" sz="1600" b="1" i="1" smtClean="0">
                                                        <a:latin typeface="Cambria Math" panose="02040503050406030204" pitchFamily="18" charset="0"/>
                                                      </a:rPr>
                                                      <m:t>𝒊</m:t>
                                                    </m:r>
                                                    <m:r>
                                                      <a:rPr lang="fr-CA" sz="1600" b="1" i="1" smtClean="0">
                                                        <a:latin typeface="Cambria Math" panose="02040503050406030204" pitchFamily="18" charset="0"/>
                                                      </a:rPr>
                                                      <m:t>+</m:t>
                                                    </m:r>
                                                    <m:r>
                                                      <a:rPr lang="fr-CA" sz="1600" b="1" i="1" smtClean="0">
                                                        <a:latin typeface="Cambria Math" panose="02040503050406030204" pitchFamily="18" charset="0"/>
                                                      </a:rPr>
                                                      <m:t>𝟏</m:t>
                                                    </m:r>
                                                  </m:sub>
                                                </m:sSub>
                                              </m:e>
                                            </m:d>
                                          </m:e>
                                        </m:func>
                                      </m:e>
                                    </m:func>
                                  </m:num>
                                  <m:den>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𝒉</m:t>
                                                </m:r>
                                              </m:e>
                                              <m:sub>
                                                <m:r>
                                                  <a:rPr lang="fr-CA" sz="1600" b="1" i="1" smtClean="0">
                                                    <a:latin typeface="Cambria Math" panose="02040503050406030204" pitchFamily="18" charset="0"/>
                                                  </a:rPr>
                                                  <m:t>𝒊</m:t>
                                                </m:r>
                                              </m:sub>
                                            </m:sSub>
                                          </m:e>
                                        </m:d>
                                        <m:r>
                                          <a:rPr lang="fr-CA" sz="1600" b="1" i="1" smtClean="0">
                                            <a:latin typeface="Cambria Math" panose="02040503050406030204" pitchFamily="18" charset="0"/>
                                          </a:rPr>
                                          <m:t>−</m:t>
                                        </m:r>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𝒉</m:t>
                                                    </m:r>
                                                  </m:e>
                                                  <m:sub>
                                                    <m:r>
                                                      <a:rPr lang="fr-CA" sz="1600" b="1" i="1" smtClean="0">
                                                        <a:latin typeface="Cambria Math" panose="02040503050406030204" pitchFamily="18" charset="0"/>
                                                      </a:rPr>
                                                      <m:t>𝒊</m:t>
                                                    </m:r>
                                                    <m:r>
                                                      <a:rPr lang="fr-CA" sz="1600" b="1" i="1" smtClean="0">
                                                        <a:latin typeface="Cambria Math" panose="02040503050406030204" pitchFamily="18" charset="0"/>
                                                      </a:rPr>
                                                      <m:t>+</m:t>
                                                    </m:r>
                                                    <m:r>
                                                      <a:rPr lang="fr-CA" sz="1600" b="1" i="1" smtClean="0">
                                                        <a:latin typeface="Cambria Math" panose="02040503050406030204" pitchFamily="18" charset="0"/>
                                                      </a:rPr>
                                                      <m:t>𝟏</m:t>
                                                    </m:r>
                                                  </m:sub>
                                                </m:sSub>
                                              </m:e>
                                            </m:d>
                                          </m:e>
                                        </m:func>
                                      </m:e>
                                    </m:func>
                                  </m:den>
                                </m:f>
                              </m:oMath>
                            </m:oMathPara>
                          </a14:m>
                          <a:endParaRPr lang="fr-CA" sz="1600" dirty="0"/>
                        </a:p>
                      </a:txBody>
                      <a:tcPr anchor="ctr"/>
                    </a:tc>
                    <a:extLst>
                      <a:ext uri="{0D108BD9-81ED-4DB2-BD59-A6C34878D82A}">
                        <a16:rowId xmlns:a16="http://schemas.microsoft.com/office/drawing/2014/main" val="86838299"/>
                      </a:ext>
                    </a:extLst>
                  </a:tr>
                  <a:tr h="490721">
                    <a:tc>
                      <a:txBody>
                        <a:bodyPr/>
                        <a:lstStyle/>
                        <a:p>
                          <a:pPr algn="ctr"/>
                          <a:r>
                            <a:rPr lang="fr-CA" sz="1600" dirty="0"/>
                            <a:t>1</a:t>
                          </a:r>
                        </a:p>
                      </a:txBody>
                      <a:tcPr anchor="ctr"/>
                    </a:tc>
                    <a:tc>
                      <a:txBody>
                        <a:bodyPr/>
                        <a:lstStyle/>
                        <a:p>
                          <a:pPr algn="ctr"/>
                          <a:r>
                            <a:rPr lang="fr-CA" sz="1600" dirty="0"/>
                            <a:t>0.8</a:t>
                          </a:r>
                        </a:p>
                      </a:txBody>
                      <a:tcPr anchor="ctr"/>
                    </a:tc>
                    <a:tc>
                      <a:txBody>
                        <a:bodyPr/>
                        <a:lstStyle/>
                        <a:p>
                          <a:pPr algn="ctr"/>
                          <a:r>
                            <a:rPr lang="fr-CA" sz="1600" dirty="0"/>
                            <a:t>124.95</a:t>
                          </a:r>
                        </a:p>
                      </a:txBody>
                      <a:tcPr anchor="ctr"/>
                    </a:tc>
                    <a:tc>
                      <a:txBody>
                        <a:bodyPr/>
                        <a:lstStyle/>
                        <a:p>
                          <a:pPr algn="ctr"/>
                          <a:r>
                            <a:rPr lang="fr-CA" sz="1600" dirty="0"/>
                            <a:t>2.07</a:t>
                          </a:r>
                        </a:p>
                      </a:txBody>
                      <a:tcPr anchor="ctr"/>
                    </a:tc>
                    <a:extLst>
                      <a:ext uri="{0D108BD9-81ED-4DB2-BD59-A6C34878D82A}">
                        <a16:rowId xmlns:a16="http://schemas.microsoft.com/office/drawing/2014/main" val="2640153337"/>
                      </a:ext>
                    </a:extLst>
                  </a:tr>
                  <a:tr h="490721">
                    <a:tc>
                      <a:txBody>
                        <a:bodyPr/>
                        <a:lstStyle/>
                        <a:p>
                          <a:pPr algn="ctr"/>
                          <a:r>
                            <a:rPr lang="fr-CA" sz="1600" dirty="0"/>
                            <a:t>2</a:t>
                          </a:r>
                        </a:p>
                      </a:txBody>
                      <a:tcPr anchor="ctr"/>
                    </a:tc>
                    <a:tc>
                      <a:txBody>
                        <a:bodyPr/>
                        <a:lstStyle/>
                        <a:p>
                          <a:pPr algn="ctr"/>
                          <a:r>
                            <a:rPr lang="fr-CA" sz="1600" dirty="0"/>
                            <a:t>0.4</a:t>
                          </a:r>
                        </a:p>
                      </a:txBody>
                      <a:tcPr anchor="ctr"/>
                    </a:tc>
                    <a:tc>
                      <a:txBody>
                        <a:bodyPr/>
                        <a:lstStyle/>
                        <a:p>
                          <a:pPr algn="ctr"/>
                          <a:r>
                            <a:rPr lang="fr-CA" sz="1600" dirty="0"/>
                            <a:t>29.78</a:t>
                          </a:r>
                        </a:p>
                      </a:txBody>
                      <a:tcPr anchor="ctr"/>
                    </a:tc>
                    <a:tc>
                      <a:txBody>
                        <a:bodyPr/>
                        <a:lstStyle/>
                        <a:p>
                          <a:pPr algn="ctr"/>
                          <a:r>
                            <a:rPr lang="fr-CA" sz="1600" dirty="0"/>
                            <a:t>1.95</a:t>
                          </a:r>
                        </a:p>
                      </a:txBody>
                      <a:tcPr anchor="ctr"/>
                    </a:tc>
                    <a:extLst>
                      <a:ext uri="{0D108BD9-81ED-4DB2-BD59-A6C34878D82A}">
                        <a16:rowId xmlns:a16="http://schemas.microsoft.com/office/drawing/2014/main" val="694452045"/>
                      </a:ext>
                    </a:extLst>
                  </a:tr>
                  <a:tr h="490721">
                    <a:tc>
                      <a:txBody>
                        <a:bodyPr/>
                        <a:lstStyle/>
                        <a:p>
                          <a:pPr algn="ctr"/>
                          <a:r>
                            <a:rPr lang="fr-CA" sz="1600" dirty="0"/>
                            <a:t>3</a:t>
                          </a:r>
                        </a:p>
                      </a:txBody>
                      <a:tcPr anchor="ctr"/>
                    </a:tc>
                    <a:tc>
                      <a:txBody>
                        <a:bodyPr/>
                        <a:lstStyle/>
                        <a:p>
                          <a:pPr algn="ctr"/>
                          <a:r>
                            <a:rPr lang="fr-CA" sz="1600" dirty="0"/>
                            <a:t>0.2</a:t>
                          </a:r>
                        </a:p>
                      </a:txBody>
                      <a:tcPr anchor="ctr"/>
                    </a:tc>
                    <a:tc>
                      <a:txBody>
                        <a:bodyPr/>
                        <a:lstStyle/>
                        <a:p>
                          <a:pPr algn="ctr"/>
                          <a:r>
                            <a:rPr lang="fr-CA" sz="1600" dirty="0"/>
                            <a:t>7.69</a:t>
                          </a:r>
                        </a:p>
                      </a:txBody>
                      <a:tcPr anchor="ctr"/>
                    </a:tc>
                    <a:tc>
                      <a:txBody>
                        <a:bodyPr/>
                        <a:lstStyle/>
                        <a:p>
                          <a:pPr algn="ctr"/>
                          <a:r>
                            <a:rPr lang="fr-CA" sz="1600" dirty="0"/>
                            <a:t>1.99</a:t>
                          </a:r>
                        </a:p>
                      </a:txBody>
                      <a:tcPr anchor="ctr"/>
                    </a:tc>
                    <a:extLst>
                      <a:ext uri="{0D108BD9-81ED-4DB2-BD59-A6C34878D82A}">
                        <a16:rowId xmlns:a16="http://schemas.microsoft.com/office/drawing/2014/main" val="1370245603"/>
                      </a:ext>
                    </a:extLst>
                  </a:tr>
                  <a:tr h="490721">
                    <a:tc>
                      <a:txBody>
                        <a:bodyPr/>
                        <a:lstStyle/>
                        <a:p>
                          <a:pPr algn="ctr"/>
                          <a:r>
                            <a:rPr lang="fr-CA" sz="1600" dirty="0"/>
                            <a:t>4</a:t>
                          </a:r>
                        </a:p>
                      </a:txBody>
                      <a:tcPr anchor="ctr"/>
                    </a:tc>
                    <a:tc>
                      <a:txBody>
                        <a:bodyPr/>
                        <a:lstStyle/>
                        <a:p>
                          <a:pPr algn="ctr"/>
                          <a:r>
                            <a:rPr lang="fr-CA" sz="1600" dirty="0"/>
                            <a:t>0.1</a:t>
                          </a:r>
                        </a:p>
                      </a:txBody>
                      <a:tcPr anchor="ctr"/>
                    </a:tc>
                    <a:tc>
                      <a:txBody>
                        <a:bodyPr/>
                        <a:lstStyle/>
                        <a:p>
                          <a:pPr algn="ctr"/>
                          <a:r>
                            <a:rPr lang="fr-CA" sz="1600" dirty="0"/>
                            <a:t>1.94</a:t>
                          </a:r>
                        </a:p>
                      </a:txBody>
                      <a:tcPr anchor="ctr"/>
                    </a:tc>
                    <a:tc>
                      <a:txBody>
                        <a:bodyPr/>
                        <a:lstStyle/>
                        <a:p>
                          <a:pPr algn="ctr"/>
                          <a:r>
                            <a:rPr lang="fr-CA" sz="1600" dirty="0"/>
                            <a:t>1.98</a:t>
                          </a:r>
                        </a:p>
                      </a:txBody>
                      <a:tcPr anchor="ctr"/>
                    </a:tc>
                    <a:extLst>
                      <a:ext uri="{0D108BD9-81ED-4DB2-BD59-A6C34878D82A}">
                        <a16:rowId xmlns:a16="http://schemas.microsoft.com/office/drawing/2014/main" val="3690372470"/>
                      </a:ext>
                    </a:extLst>
                  </a:tr>
                  <a:tr h="490721">
                    <a:tc>
                      <a:txBody>
                        <a:bodyPr/>
                        <a:lstStyle/>
                        <a:p>
                          <a:pPr algn="ctr"/>
                          <a:r>
                            <a:rPr lang="fr-CA" sz="1600" dirty="0"/>
                            <a:t>5</a:t>
                          </a:r>
                        </a:p>
                      </a:txBody>
                      <a:tcPr anchor="ctr"/>
                    </a:tc>
                    <a:tc>
                      <a:txBody>
                        <a:bodyPr/>
                        <a:lstStyle/>
                        <a:p>
                          <a:pPr algn="ctr"/>
                          <a:r>
                            <a:rPr lang="fr-CA" sz="1600" dirty="0"/>
                            <a:t>0.05</a:t>
                          </a:r>
                        </a:p>
                      </a:txBody>
                      <a:tcPr anchor="ctr"/>
                    </a:tc>
                    <a:tc>
                      <a:txBody>
                        <a:bodyPr/>
                        <a:lstStyle/>
                        <a:p>
                          <a:pPr algn="ctr"/>
                          <a:r>
                            <a:rPr lang="fr-CA" sz="1600" dirty="0"/>
                            <a:t>0.49</a:t>
                          </a:r>
                        </a:p>
                      </a:txBody>
                      <a:tcPr anchor="ctr"/>
                    </a:tc>
                    <a:tc>
                      <a:txBody>
                        <a:bodyPr/>
                        <a:lstStyle/>
                        <a:p>
                          <a:pPr algn="ctr"/>
                          <a:r>
                            <a:rPr lang="fr-CA" sz="1600" dirty="0"/>
                            <a:t>-</a:t>
                          </a:r>
                        </a:p>
                      </a:txBody>
                      <a:tcPr anchor="ctr"/>
                    </a:tc>
                    <a:extLst>
                      <a:ext uri="{0D108BD9-81ED-4DB2-BD59-A6C34878D82A}">
                        <a16:rowId xmlns:a16="http://schemas.microsoft.com/office/drawing/2014/main" val="3459953164"/>
                      </a:ext>
                    </a:extLst>
                  </a:tr>
                </a:tbl>
              </a:graphicData>
            </a:graphic>
          </p:graphicFrame>
        </mc:Choice>
        <mc:Fallback xmlns="">
          <p:graphicFrame>
            <p:nvGraphicFramePr>
              <p:cNvPr id="7" name="Tableau 7">
                <a:extLst>
                  <a:ext uri="{FF2B5EF4-FFF2-40B4-BE49-F238E27FC236}">
                    <a16:creationId xmlns:a16="http://schemas.microsoft.com/office/drawing/2014/main" id="{7082B673-5E92-470F-9FB9-BF2260F8AF9B}"/>
                  </a:ext>
                </a:extLst>
              </p:cNvPr>
              <p:cNvGraphicFramePr>
                <a:graphicFrameLocks noGrp="1"/>
              </p:cNvGraphicFramePr>
              <p:nvPr>
                <p:extLst>
                  <p:ext uri="{D42A27DB-BD31-4B8C-83A1-F6EECF244321}">
                    <p14:modId xmlns:p14="http://schemas.microsoft.com/office/powerpoint/2010/main" val="228854238"/>
                  </p:ext>
                </p:extLst>
              </p:nvPr>
            </p:nvGraphicFramePr>
            <p:xfrm>
              <a:off x="5743313" y="2525782"/>
              <a:ext cx="4692000" cy="3093969"/>
            </p:xfrm>
            <a:graphic>
              <a:graphicData uri="http://schemas.openxmlformats.org/drawingml/2006/table">
                <a:tbl>
                  <a:tblPr firstRow="1" bandRow="1">
                    <a:tableStyleId>{5C22544A-7EE6-4342-B048-85BDC9FD1C3A}</a:tableStyleId>
                  </a:tblPr>
                  <a:tblGrid>
                    <a:gridCol w="415274">
                      <a:extLst>
                        <a:ext uri="{9D8B030D-6E8A-4147-A177-3AD203B41FA5}">
                          <a16:colId xmlns:a16="http://schemas.microsoft.com/office/drawing/2014/main" val="886156957"/>
                        </a:ext>
                      </a:extLst>
                    </a:gridCol>
                    <a:gridCol w="607479">
                      <a:extLst>
                        <a:ext uri="{9D8B030D-6E8A-4147-A177-3AD203B41FA5}">
                          <a16:colId xmlns:a16="http://schemas.microsoft.com/office/drawing/2014/main" val="2138571544"/>
                        </a:ext>
                      </a:extLst>
                    </a:gridCol>
                    <a:gridCol w="792696">
                      <a:extLst>
                        <a:ext uri="{9D8B030D-6E8A-4147-A177-3AD203B41FA5}">
                          <a16:colId xmlns:a16="http://schemas.microsoft.com/office/drawing/2014/main" val="1752827578"/>
                        </a:ext>
                      </a:extLst>
                    </a:gridCol>
                    <a:gridCol w="2876551">
                      <a:extLst>
                        <a:ext uri="{9D8B030D-6E8A-4147-A177-3AD203B41FA5}">
                          <a16:colId xmlns:a16="http://schemas.microsoft.com/office/drawing/2014/main" val="2037808496"/>
                        </a:ext>
                      </a:extLst>
                    </a:gridCol>
                  </a:tblGrid>
                  <a:tr h="640364">
                    <a:tc>
                      <a:txBody>
                        <a:bodyPr/>
                        <a:lstStyle/>
                        <a:p>
                          <a:endParaRPr lang="fr-FR"/>
                        </a:p>
                      </a:txBody>
                      <a:tcPr anchor="ctr">
                        <a:blipFill>
                          <a:blip r:embed="rId3"/>
                          <a:stretch>
                            <a:fillRect l="-1471" t="-952" r="-1038235" b="-385714"/>
                          </a:stretch>
                        </a:blipFill>
                      </a:tcPr>
                    </a:tc>
                    <a:tc>
                      <a:txBody>
                        <a:bodyPr/>
                        <a:lstStyle/>
                        <a:p>
                          <a:endParaRPr lang="fr-FR"/>
                        </a:p>
                      </a:txBody>
                      <a:tcPr anchor="ctr">
                        <a:blipFill>
                          <a:blip r:embed="rId3"/>
                          <a:stretch>
                            <a:fillRect l="-69000" t="-952" r="-606000" b="-385714"/>
                          </a:stretch>
                        </a:blipFill>
                      </a:tcPr>
                    </a:tc>
                    <a:tc>
                      <a:txBody>
                        <a:bodyPr/>
                        <a:lstStyle/>
                        <a:p>
                          <a:endParaRPr lang="fr-FR"/>
                        </a:p>
                      </a:txBody>
                      <a:tcPr anchor="ctr">
                        <a:blipFill>
                          <a:blip r:embed="rId3"/>
                          <a:stretch>
                            <a:fillRect l="-130000" t="-952" r="-366154" b="-385714"/>
                          </a:stretch>
                        </a:blipFill>
                      </a:tcPr>
                    </a:tc>
                    <a:tc>
                      <a:txBody>
                        <a:bodyPr/>
                        <a:lstStyle/>
                        <a:p>
                          <a:endParaRPr lang="fr-FR"/>
                        </a:p>
                      </a:txBody>
                      <a:tcPr anchor="ctr">
                        <a:blipFill>
                          <a:blip r:embed="rId3"/>
                          <a:stretch>
                            <a:fillRect l="-63347" t="-952" r="-847" b="-385714"/>
                          </a:stretch>
                        </a:blipFill>
                      </a:tcPr>
                    </a:tc>
                    <a:extLst>
                      <a:ext uri="{0D108BD9-81ED-4DB2-BD59-A6C34878D82A}">
                        <a16:rowId xmlns:a16="http://schemas.microsoft.com/office/drawing/2014/main" val="86838299"/>
                      </a:ext>
                    </a:extLst>
                  </a:tr>
                  <a:tr h="490721">
                    <a:tc>
                      <a:txBody>
                        <a:bodyPr/>
                        <a:lstStyle/>
                        <a:p>
                          <a:pPr algn="ctr"/>
                          <a:r>
                            <a:rPr lang="fr-CA" sz="1600" dirty="0"/>
                            <a:t>1</a:t>
                          </a:r>
                        </a:p>
                      </a:txBody>
                      <a:tcPr anchor="ctr"/>
                    </a:tc>
                    <a:tc>
                      <a:txBody>
                        <a:bodyPr/>
                        <a:lstStyle/>
                        <a:p>
                          <a:pPr algn="ctr"/>
                          <a:r>
                            <a:rPr lang="fr-CA" sz="1600" dirty="0"/>
                            <a:t>0.8</a:t>
                          </a:r>
                        </a:p>
                      </a:txBody>
                      <a:tcPr anchor="ctr"/>
                    </a:tc>
                    <a:tc>
                      <a:txBody>
                        <a:bodyPr/>
                        <a:lstStyle/>
                        <a:p>
                          <a:pPr algn="ctr"/>
                          <a:r>
                            <a:rPr lang="fr-CA" sz="1600" dirty="0"/>
                            <a:t>124.95</a:t>
                          </a:r>
                        </a:p>
                      </a:txBody>
                      <a:tcPr anchor="ctr"/>
                    </a:tc>
                    <a:tc>
                      <a:txBody>
                        <a:bodyPr/>
                        <a:lstStyle/>
                        <a:p>
                          <a:pPr algn="ctr"/>
                          <a:r>
                            <a:rPr lang="fr-CA" sz="1600" dirty="0"/>
                            <a:t>2.07</a:t>
                          </a:r>
                        </a:p>
                      </a:txBody>
                      <a:tcPr anchor="ctr"/>
                    </a:tc>
                    <a:extLst>
                      <a:ext uri="{0D108BD9-81ED-4DB2-BD59-A6C34878D82A}">
                        <a16:rowId xmlns:a16="http://schemas.microsoft.com/office/drawing/2014/main" val="2640153337"/>
                      </a:ext>
                    </a:extLst>
                  </a:tr>
                  <a:tr h="490721">
                    <a:tc>
                      <a:txBody>
                        <a:bodyPr/>
                        <a:lstStyle/>
                        <a:p>
                          <a:pPr algn="ctr"/>
                          <a:r>
                            <a:rPr lang="fr-CA" sz="1600" dirty="0"/>
                            <a:t>2</a:t>
                          </a:r>
                        </a:p>
                      </a:txBody>
                      <a:tcPr anchor="ctr"/>
                    </a:tc>
                    <a:tc>
                      <a:txBody>
                        <a:bodyPr/>
                        <a:lstStyle/>
                        <a:p>
                          <a:pPr algn="ctr"/>
                          <a:r>
                            <a:rPr lang="fr-CA" sz="1600" dirty="0"/>
                            <a:t>0.4</a:t>
                          </a:r>
                        </a:p>
                      </a:txBody>
                      <a:tcPr anchor="ctr"/>
                    </a:tc>
                    <a:tc>
                      <a:txBody>
                        <a:bodyPr/>
                        <a:lstStyle/>
                        <a:p>
                          <a:pPr algn="ctr"/>
                          <a:r>
                            <a:rPr lang="fr-CA" sz="1600" dirty="0"/>
                            <a:t>29.78</a:t>
                          </a:r>
                        </a:p>
                      </a:txBody>
                      <a:tcPr anchor="ctr"/>
                    </a:tc>
                    <a:tc>
                      <a:txBody>
                        <a:bodyPr/>
                        <a:lstStyle/>
                        <a:p>
                          <a:pPr algn="ctr"/>
                          <a:r>
                            <a:rPr lang="fr-CA" sz="1600" dirty="0"/>
                            <a:t>1.95</a:t>
                          </a:r>
                        </a:p>
                      </a:txBody>
                      <a:tcPr anchor="ctr"/>
                    </a:tc>
                    <a:extLst>
                      <a:ext uri="{0D108BD9-81ED-4DB2-BD59-A6C34878D82A}">
                        <a16:rowId xmlns:a16="http://schemas.microsoft.com/office/drawing/2014/main" val="694452045"/>
                      </a:ext>
                    </a:extLst>
                  </a:tr>
                  <a:tr h="490721">
                    <a:tc>
                      <a:txBody>
                        <a:bodyPr/>
                        <a:lstStyle/>
                        <a:p>
                          <a:pPr algn="ctr"/>
                          <a:r>
                            <a:rPr lang="fr-CA" sz="1600" dirty="0"/>
                            <a:t>3</a:t>
                          </a:r>
                        </a:p>
                      </a:txBody>
                      <a:tcPr anchor="ctr"/>
                    </a:tc>
                    <a:tc>
                      <a:txBody>
                        <a:bodyPr/>
                        <a:lstStyle/>
                        <a:p>
                          <a:pPr algn="ctr"/>
                          <a:r>
                            <a:rPr lang="fr-CA" sz="1600" dirty="0"/>
                            <a:t>0.2</a:t>
                          </a:r>
                        </a:p>
                      </a:txBody>
                      <a:tcPr anchor="ctr"/>
                    </a:tc>
                    <a:tc>
                      <a:txBody>
                        <a:bodyPr/>
                        <a:lstStyle/>
                        <a:p>
                          <a:pPr algn="ctr"/>
                          <a:r>
                            <a:rPr lang="fr-CA" sz="1600" dirty="0"/>
                            <a:t>7.69</a:t>
                          </a:r>
                        </a:p>
                      </a:txBody>
                      <a:tcPr anchor="ctr"/>
                    </a:tc>
                    <a:tc>
                      <a:txBody>
                        <a:bodyPr/>
                        <a:lstStyle/>
                        <a:p>
                          <a:pPr algn="ctr"/>
                          <a:r>
                            <a:rPr lang="fr-CA" sz="1600" dirty="0"/>
                            <a:t>1.99</a:t>
                          </a:r>
                        </a:p>
                      </a:txBody>
                      <a:tcPr anchor="ctr"/>
                    </a:tc>
                    <a:extLst>
                      <a:ext uri="{0D108BD9-81ED-4DB2-BD59-A6C34878D82A}">
                        <a16:rowId xmlns:a16="http://schemas.microsoft.com/office/drawing/2014/main" val="1370245603"/>
                      </a:ext>
                    </a:extLst>
                  </a:tr>
                  <a:tr h="490721">
                    <a:tc>
                      <a:txBody>
                        <a:bodyPr/>
                        <a:lstStyle/>
                        <a:p>
                          <a:pPr algn="ctr"/>
                          <a:r>
                            <a:rPr lang="fr-CA" sz="1600" dirty="0"/>
                            <a:t>4</a:t>
                          </a:r>
                        </a:p>
                      </a:txBody>
                      <a:tcPr anchor="ctr"/>
                    </a:tc>
                    <a:tc>
                      <a:txBody>
                        <a:bodyPr/>
                        <a:lstStyle/>
                        <a:p>
                          <a:pPr algn="ctr"/>
                          <a:r>
                            <a:rPr lang="fr-CA" sz="1600" dirty="0"/>
                            <a:t>0.1</a:t>
                          </a:r>
                        </a:p>
                      </a:txBody>
                      <a:tcPr anchor="ctr"/>
                    </a:tc>
                    <a:tc>
                      <a:txBody>
                        <a:bodyPr/>
                        <a:lstStyle/>
                        <a:p>
                          <a:pPr algn="ctr"/>
                          <a:r>
                            <a:rPr lang="fr-CA" sz="1600" dirty="0"/>
                            <a:t>1.94</a:t>
                          </a:r>
                        </a:p>
                      </a:txBody>
                      <a:tcPr anchor="ctr"/>
                    </a:tc>
                    <a:tc>
                      <a:txBody>
                        <a:bodyPr/>
                        <a:lstStyle/>
                        <a:p>
                          <a:pPr algn="ctr"/>
                          <a:r>
                            <a:rPr lang="fr-CA" sz="1600" dirty="0"/>
                            <a:t>1.98</a:t>
                          </a:r>
                        </a:p>
                      </a:txBody>
                      <a:tcPr anchor="ctr"/>
                    </a:tc>
                    <a:extLst>
                      <a:ext uri="{0D108BD9-81ED-4DB2-BD59-A6C34878D82A}">
                        <a16:rowId xmlns:a16="http://schemas.microsoft.com/office/drawing/2014/main" val="3690372470"/>
                      </a:ext>
                    </a:extLst>
                  </a:tr>
                  <a:tr h="490721">
                    <a:tc>
                      <a:txBody>
                        <a:bodyPr/>
                        <a:lstStyle/>
                        <a:p>
                          <a:pPr algn="ctr"/>
                          <a:r>
                            <a:rPr lang="fr-CA" sz="1600" dirty="0"/>
                            <a:t>5</a:t>
                          </a:r>
                        </a:p>
                      </a:txBody>
                      <a:tcPr anchor="ctr"/>
                    </a:tc>
                    <a:tc>
                      <a:txBody>
                        <a:bodyPr/>
                        <a:lstStyle/>
                        <a:p>
                          <a:pPr algn="ctr"/>
                          <a:r>
                            <a:rPr lang="fr-CA" sz="1600" dirty="0"/>
                            <a:t>0.05</a:t>
                          </a:r>
                        </a:p>
                      </a:txBody>
                      <a:tcPr anchor="ctr"/>
                    </a:tc>
                    <a:tc>
                      <a:txBody>
                        <a:bodyPr/>
                        <a:lstStyle/>
                        <a:p>
                          <a:pPr algn="ctr"/>
                          <a:r>
                            <a:rPr lang="fr-CA" sz="1600" dirty="0"/>
                            <a:t>0.49</a:t>
                          </a:r>
                        </a:p>
                      </a:txBody>
                      <a:tcPr anchor="ctr"/>
                    </a:tc>
                    <a:tc>
                      <a:txBody>
                        <a:bodyPr/>
                        <a:lstStyle/>
                        <a:p>
                          <a:pPr algn="ctr"/>
                          <a:r>
                            <a:rPr lang="fr-CA" sz="1600" dirty="0"/>
                            <a:t>-</a:t>
                          </a:r>
                        </a:p>
                      </a:txBody>
                      <a:tcPr anchor="ctr"/>
                    </a:tc>
                    <a:extLst>
                      <a:ext uri="{0D108BD9-81ED-4DB2-BD59-A6C34878D82A}">
                        <a16:rowId xmlns:a16="http://schemas.microsoft.com/office/drawing/2014/main" val="3459953164"/>
                      </a:ext>
                    </a:extLst>
                  </a:tr>
                </a:tbl>
              </a:graphicData>
            </a:graphic>
          </p:graphicFrame>
        </mc:Fallback>
      </mc:AlternateContent>
      <p:sp>
        <p:nvSpPr>
          <p:cNvPr id="9" name="ZoneTexte 7">
            <a:extLst>
              <a:ext uri="{FF2B5EF4-FFF2-40B4-BE49-F238E27FC236}">
                <a16:creationId xmlns:a16="http://schemas.microsoft.com/office/drawing/2014/main" id="{A02332A9-1562-4FB2-B99A-6F0E5D4F2DDD}"/>
              </a:ext>
            </a:extLst>
          </p:cNvPr>
          <p:cNvSpPr txBox="1"/>
          <p:nvPr/>
        </p:nvSpPr>
        <p:spPr>
          <a:xfrm>
            <a:off x="408796" y="5608335"/>
            <a:ext cx="5073443" cy="261610"/>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10 : La convergence de la simulation se fait à l’ordre 2</a:t>
            </a:r>
          </a:p>
        </p:txBody>
      </p:sp>
      <p:sp>
        <p:nvSpPr>
          <p:cNvPr id="10" name="ZoneTexte 7">
            <a:extLst>
              <a:ext uri="{FF2B5EF4-FFF2-40B4-BE49-F238E27FC236}">
                <a16:creationId xmlns:a16="http://schemas.microsoft.com/office/drawing/2014/main" id="{CD1714F8-2337-4E47-B97B-86DD9B1132D6}"/>
              </a:ext>
            </a:extLst>
          </p:cNvPr>
          <p:cNvSpPr txBox="1"/>
          <p:nvPr/>
        </p:nvSpPr>
        <p:spPr>
          <a:xfrm>
            <a:off x="5743313" y="5643466"/>
            <a:ext cx="4457962" cy="261610"/>
          </a:xfrm>
          <a:prstGeom prst="rect">
            <a:avLst/>
          </a:prstGeom>
          <a:noFill/>
        </p:spPr>
        <p:txBody>
          <a:bodyPr wrap="square" rtlCol="0">
            <a:spAutoFit/>
          </a:bodyPr>
          <a:lstStyle/>
          <a:p>
            <a:r>
              <a:rPr lang="fr-CA" sz="1100" dirty="0">
                <a:solidFill>
                  <a:schemeClr val="tx1">
                    <a:lumMod val="85000"/>
                    <a:lumOff val="15000"/>
                  </a:schemeClr>
                </a:solidFill>
              </a:rPr>
              <a:t>Tableau 3 : Analyse de la convergence avec différents pas de grilles</a:t>
            </a:r>
          </a:p>
        </p:txBody>
      </p:sp>
      <p:sp>
        <p:nvSpPr>
          <p:cNvPr id="11" name="ZoneTexte 3">
            <a:extLst>
              <a:ext uri="{FF2B5EF4-FFF2-40B4-BE49-F238E27FC236}">
                <a16:creationId xmlns:a16="http://schemas.microsoft.com/office/drawing/2014/main" id="{669DA1E8-AF55-439F-A159-1DF1549A758F}"/>
              </a:ext>
            </a:extLst>
          </p:cNvPr>
          <p:cNvSpPr txBox="1"/>
          <p:nvPr/>
        </p:nvSpPr>
        <p:spPr>
          <a:xfrm>
            <a:off x="455643" y="1453543"/>
            <a:ext cx="9404183" cy="646331"/>
          </a:xfrm>
          <a:prstGeom prst="rect">
            <a:avLst/>
          </a:prstGeom>
          <a:noFill/>
        </p:spPr>
        <p:txBody>
          <a:bodyPr wrap="square" rtlCol="0">
            <a:spAutoFit/>
          </a:bodyPr>
          <a:lstStyle/>
          <a:p>
            <a:r>
              <a:rPr lang="fr-CA" dirty="0"/>
              <a:t>Des simulations ont permis de faire une analyse de l’ordre de convergence, les résultats sont présentés à la figure 10 et au tableau 3.</a:t>
            </a:r>
          </a:p>
        </p:txBody>
      </p:sp>
    </p:spTree>
    <p:extLst>
      <p:ext uri="{BB962C8B-B14F-4D97-AF65-F5344CB8AC3E}">
        <p14:creationId xmlns:p14="http://schemas.microsoft.com/office/powerpoint/2010/main" val="3922770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Défis surmontés</a:t>
            </a:r>
          </a:p>
        </p:txBody>
      </p:sp>
      <p:sp>
        <p:nvSpPr>
          <p:cNvPr id="3" name="Rectangle 2">
            <a:extLst>
              <a:ext uri="{FF2B5EF4-FFF2-40B4-BE49-F238E27FC236}">
                <a16:creationId xmlns:a16="http://schemas.microsoft.com/office/drawing/2014/main" id="{BA0A46BD-0FD2-481A-AB72-F6E2A27E0618}"/>
              </a:ext>
            </a:extLst>
          </p:cNvPr>
          <p:cNvSpPr/>
          <p:nvPr/>
        </p:nvSpPr>
        <p:spPr>
          <a:xfrm>
            <a:off x="6185482" y="187009"/>
            <a:ext cx="6096000" cy="646331"/>
          </a:xfrm>
          <a:prstGeom prst="rect">
            <a:avLst/>
          </a:prstGeom>
        </p:spPr>
        <p:txBody>
          <a:bodyPr>
            <a:spAutoFit/>
          </a:bodyPr>
          <a:lstStyle/>
          <a:p>
            <a:r>
              <a:rPr lang="fr-FR" dirty="0"/>
              <a:t>Défis d’implémentation de l’algorithme et solutions utilisées pour surmonter ces défis</a:t>
            </a:r>
            <a:endParaRPr lang="fr-CA" dirty="0"/>
          </a:p>
        </p:txBody>
      </p:sp>
      <p:sp>
        <p:nvSpPr>
          <p:cNvPr id="4" name="ZoneTexte 3">
            <a:extLst>
              <a:ext uri="{FF2B5EF4-FFF2-40B4-BE49-F238E27FC236}">
                <a16:creationId xmlns:a16="http://schemas.microsoft.com/office/drawing/2014/main" id="{3E6668FF-0C8C-4512-910B-DE07B9340480}"/>
              </a:ext>
            </a:extLst>
          </p:cNvPr>
          <p:cNvSpPr txBox="1"/>
          <p:nvPr/>
        </p:nvSpPr>
        <p:spPr>
          <a:xfrm>
            <a:off x="455643" y="1310022"/>
            <a:ext cx="7279007" cy="2118978"/>
          </a:xfrm>
          <a:prstGeom prst="rect">
            <a:avLst/>
          </a:prstGeom>
          <a:noFill/>
        </p:spPr>
        <p:txBody>
          <a:bodyPr wrap="square" rtlCol="0">
            <a:spAutoFit/>
          </a:bodyPr>
          <a:lstStyle/>
          <a:p>
            <a:pPr>
              <a:lnSpc>
                <a:spcPct val="150000"/>
              </a:lnSpc>
            </a:pPr>
            <a:r>
              <a:rPr lang="fr-CA" dirty="0"/>
              <a:t>Notre équipe a surmonté plusieurs défis dans le cadre du projet :</a:t>
            </a:r>
          </a:p>
          <a:p>
            <a:pPr marL="285750" indent="-285750">
              <a:lnSpc>
                <a:spcPct val="150000"/>
              </a:lnSpc>
              <a:buFont typeface="Arial" panose="020B0604020202020204" pitchFamily="34" charset="0"/>
              <a:buChar char="•"/>
            </a:pPr>
            <a:r>
              <a:rPr lang="fr-CA" dirty="0"/>
              <a:t>Faire des réunions à distance</a:t>
            </a:r>
          </a:p>
          <a:p>
            <a:pPr marL="285750" indent="-285750">
              <a:lnSpc>
                <a:spcPct val="150000"/>
              </a:lnSpc>
              <a:buFont typeface="Arial" panose="020B0604020202020204" pitchFamily="34" charset="0"/>
              <a:buChar char="•"/>
            </a:pPr>
            <a:r>
              <a:rPr lang="fr-CA" dirty="0"/>
              <a:t>Complexité de l’implémentation des PMLs</a:t>
            </a:r>
          </a:p>
          <a:p>
            <a:pPr marL="285750" indent="-285750">
              <a:lnSpc>
                <a:spcPct val="150000"/>
              </a:lnSpc>
              <a:buFont typeface="Arial" panose="020B0604020202020204" pitchFamily="34" charset="0"/>
              <a:buChar char="•"/>
            </a:pPr>
            <a:r>
              <a:rPr lang="fr-CA" dirty="0"/>
              <a:t>Programmer en langage </a:t>
            </a:r>
            <a:r>
              <a:rPr lang="fr-CA" i="1" dirty="0"/>
              <a:t>Python</a:t>
            </a:r>
          </a:p>
          <a:p>
            <a:pPr marL="285750" indent="-285750">
              <a:lnSpc>
                <a:spcPct val="150000"/>
              </a:lnSpc>
              <a:buFont typeface="Arial" panose="020B0604020202020204" pitchFamily="34" charset="0"/>
              <a:buChar char="•"/>
            </a:pPr>
            <a:r>
              <a:rPr lang="fr-CA" dirty="0"/>
              <a:t>Trouver une bonne méthode de calcul de la SER</a:t>
            </a:r>
          </a:p>
        </p:txBody>
      </p:sp>
      <p:sp>
        <p:nvSpPr>
          <p:cNvPr id="5" name="ZoneTexte 4">
            <a:extLst>
              <a:ext uri="{FF2B5EF4-FFF2-40B4-BE49-F238E27FC236}">
                <a16:creationId xmlns:a16="http://schemas.microsoft.com/office/drawing/2014/main" id="{F299A084-03B0-4FF2-98AF-618BD55A022A}"/>
              </a:ext>
            </a:extLst>
          </p:cNvPr>
          <p:cNvSpPr txBox="1"/>
          <p:nvPr/>
        </p:nvSpPr>
        <p:spPr>
          <a:xfrm>
            <a:off x="361950" y="6381750"/>
            <a:ext cx="2400300" cy="369332"/>
          </a:xfrm>
          <a:prstGeom prst="rect">
            <a:avLst/>
          </a:prstGeom>
          <a:noFill/>
        </p:spPr>
        <p:txBody>
          <a:bodyPr wrap="square" rtlCol="0">
            <a:spAutoFit/>
          </a:bodyPr>
          <a:lstStyle/>
          <a:p>
            <a:r>
              <a:rPr lang="fr-CA" dirty="0">
                <a:solidFill>
                  <a:srgbClr val="FF0000"/>
                </a:solidFill>
                <a:highlight>
                  <a:srgbClr val="FFFF00"/>
                </a:highlight>
              </a:rPr>
              <a:t>Jie max 8min30</a:t>
            </a:r>
          </a:p>
        </p:txBody>
      </p:sp>
    </p:spTree>
    <p:extLst>
      <p:ext uri="{BB962C8B-B14F-4D97-AF65-F5344CB8AC3E}">
        <p14:creationId xmlns:p14="http://schemas.microsoft.com/office/powerpoint/2010/main" val="2366093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Répartition du temps</a:t>
            </a:r>
          </a:p>
        </p:txBody>
      </p:sp>
      <p:sp>
        <p:nvSpPr>
          <p:cNvPr id="3" name="Rectangle 2">
            <a:extLst>
              <a:ext uri="{FF2B5EF4-FFF2-40B4-BE49-F238E27FC236}">
                <a16:creationId xmlns:a16="http://schemas.microsoft.com/office/drawing/2014/main" id="{BA0A46BD-0FD2-481A-AB72-F6E2A27E0618}"/>
              </a:ext>
            </a:extLst>
          </p:cNvPr>
          <p:cNvSpPr/>
          <p:nvPr/>
        </p:nvSpPr>
        <p:spPr>
          <a:xfrm>
            <a:off x="6160316" y="41918"/>
            <a:ext cx="6096000" cy="646331"/>
          </a:xfrm>
          <a:prstGeom prst="rect">
            <a:avLst/>
          </a:prstGeom>
        </p:spPr>
        <p:txBody>
          <a:bodyPr>
            <a:spAutoFit/>
          </a:bodyPr>
          <a:lstStyle/>
          <a:p>
            <a:r>
              <a:rPr lang="fr-FR" dirty="0"/>
              <a:t>Comportement et limites de votre code en temps et en mémoire</a:t>
            </a:r>
            <a:endParaRPr lang="fr-CA" dirty="0"/>
          </a:p>
        </p:txBody>
      </p:sp>
      <p:pic>
        <p:nvPicPr>
          <p:cNvPr id="7" name="Image 6">
            <a:extLst>
              <a:ext uri="{FF2B5EF4-FFF2-40B4-BE49-F238E27FC236}">
                <a16:creationId xmlns:a16="http://schemas.microsoft.com/office/drawing/2014/main" id="{0A64635C-5DA3-48D8-B874-C5F680B7F4C7}"/>
              </a:ext>
            </a:extLst>
          </p:cNvPr>
          <p:cNvPicPr>
            <a:picLocks noChangeAspect="1"/>
          </p:cNvPicPr>
          <p:nvPr/>
        </p:nvPicPr>
        <p:blipFill rotWithShape="1">
          <a:blip r:embed="rId2"/>
          <a:srcRect t="16765" b="20041"/>
          <a:stretch/>
        </p:blipFill>
        <p:spPr>
          <a:xfrm>
            <a:off x="907382" y="2895228"/>
            <a:ext cx="3445123" cy="2101209"/>
          </a:xfrm>
          <a:prstGeom prst="rect">
            <a:avLst/>
          </a:prstGeom>
        </p:spPr>
      </p:pic>
      <p:sp>
        <p:nvSpPr>
          <p:cNvPr id="8" name="ZoneTexte 7">
            <a:extLst>
              <a:ext uri="{FF2B5EF4-FFF2-40B4-BE49-F238E27FC236}">
                <a16:creationId xmlns:a16="http://schemas.microsoft.com/office/drawing/2014/main" id="{3383A258-C990-41B6-A889-20F267EE9602}"/>
              </a:ext>
            </a:extLst>
          </p:cNvPr>
          <p:cNvSpPr txBox="1"/>
          <p:nvPr/>
        </p:nvSpPr>
        <p:spPr>
          <a:xfrm>
            <a:off x="380142" y="2142074"/>
            <a:ext cx="9091029" cy="646331"/>
          </a:xfrm>
          <a:prstGeom prst="rect">
            <a:avLst/>
          </a:prstGeom>
          <a:noFill/>
        </p:spPr>
        <p:txBody>
          <a:bodyPr wrap="square" rtlCol="0">
            <a:spAutoFit/>
          </a:bodyPr>
          <a:lstStyle/>
          <a:p>
            <a:r>
              <a:rPr lang="fr-CA" dirty="0"/>
              <a:t>Une répartition du temps utilisé des différentes étapes du code est présentée à la figure 11 </a:t>
            </a:r>
          </a:p>
        </p:txBody>
      </p:sp>
      <p:sp>
        <p:nvSpPr>
          <p:cNvPr id="9" name="ZoneTexte 7">
            <a:extLst>
              <a:ext uri="{FF2B5EF4-FFF2-40B4-BE49-F238E27FC236}">
                <a16:creationId xmlns:a16="http://schemas.microsoft.com/office/drawing/2014/main" id="{0ECB6A38-7985-4682-BE98-53F797CC6F8F}"/>
              </a:ext>
            </a:extLst>
          </p:cNvPr>
          <p:cNvSpPr txBox="1"/>
          <p:nvPr/>
        </p:nvSpPr>
        <p:spPr>
          <a:xfrm>
            <a:off x="541368" y="4996437"/>
            <a:ext cx="8929803"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11 : En A, les grandes étapes du code sont présentées ainsi que leur pourcentage du temps d’utilisation, en B il s’agit d’une analyse plus en détail de la répartition de l’initialisation. </a:t>
            </a:r>
          </a:p>
        </p:txBody>
      </p:sp>
      <p:sp>
        <p:nvSpPr>
          <p:cNvPr id="11" name="ZoneTexte 10">
            <a:extLst>
              <a:ext uri="{FF2B5EF4-FFF2-40B4-BE49-F238E27FC236}">
                <a16:creationId xmlns:a16="http://schemas.microsoft.com/office/drawing/2014/main" id="{ABB21ACB-A194-427A-9AE2-B10451CD559D}"/>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pic>
        <p:nvPicPr>
          <p:cNvPr id="14" name="Image 13">
            <a:extLst>
              <a:ext uri="{FF2B5EF4-FFF2-40B4-BE49-F238E27FC236}">
                <a16:creationId xmlns:a16="http://schemas.microsoft.com/office/drawing/2014/main" id="{8BC025F6-87BA-4915-A824-812DE928EC58}"/>
              </a:ext>
            </a:extLst>
          </p:cNvPr>
          <p:cNvPicPr>
            <a:picLocks noChangeAspect="1"/>
          </p:cNvPicPr>
          <p:nvPr/>
        </p:nvPicPr>
        <p:blipFill>
          <a:blip r:embed="rId3"/>
          <a:stretch>
            <a:fillRect/>
          </a:stretch>
        </p:blipFill>
        <p:spPr>
          <a:xfrm>
            <a:off x="4718519" y="2840770"/>
            <a:ext cx="3853006" cy="2103302"/>
          </a:xfrm>
          <a:prstGeom prst="rect">
            <a:avLst/>
          </a:prstGeom>
        </p:spPr>
      </p:pic>
    </p:spTree>
    <p:extLst>
      <p:ext uri="{BB962C8B-B14F-4D97-AF65-F5344CB8AC3E}">
        <p14:creationId xmlns:p14="http://schemas.microsoft.com/office/powerpoint/2010/main" val="69171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78E251E-5BBF-4E60-9A4B-898BBF9828DC}"/>
              </a:ext>
            </a:extLst>
          </p:cNvPr>
          <p:cNvSpPr/>
          <p:nvPr/>
        </p:nvSpPr>
        <p:spPr>
          <a:xfrm>
            <a:off x="3867150" y="2079409"/>
            <a:ext cx="6639643" cy="2692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Répartition du temps</a:t>
            </a:r>
          </a:p>
        </p:txBody>
      </p:sp>
      <p:sp>
        <p:nvSpPr>
          <p:cNvPr id="3" name="Rectangle 2">
            <a:extLst>
              <a:ext uri="{FF2B5EF4-FFF2-40B4-BE49-F238E27FC236}">
                <a16:creationId xmlns:a16="http://schemas.microsoft.com/office/drawing/2014/main" id="{BA0A46BD-0FD2-481A-AB72-F6E2A27E0618}"/>
              </a:ext>
            </a:extLst>
          </p:cNvPr>
          <p:cNvSpPr/>
          <p:nvPr/>
        </p:nvSpPr>
        <p:spPr>
          <a:xfrm>
            <a:off x="6160316" y="41918"/>
            <a:ext cx="6096000" cy="646331"/>
          </a:xfrm>
          <a:prstGeom prst="rect">
            <a:avLst/>
          </a:prstGeom>
        </p:spPr>
        <p:txBody>
          <a:bodyPr>
            <a:spAutoFit/>
          </a:bodyPr>
          <a:lstStyle/>
          <a:p>
            <a:r>
              <a:rPr lang="fr-FR" dirty="0"/>
              <a:t>Comportement et limites de votre code en temps et en mémoire</a:t>
            </a:r>
            <a:endParaRPr lang="fr-CA" dirty="0"/>
          </a:p>
        </p:txBody>
      </p:sp>
      <p:sp>
        <p:nvSpPr>
          <p:cNvPr id="8" name="ZoneTexte 7">
            <a:extLst>
              <a:ext uri="{FF2B5EF4-FFF2-40B4-BE49-F238E27FC236}">
                <a16:creationId xmlns:a16="http://schemas.microsoft.com/office/drawing/2014/main" id="{AF0BAF0F-AC29-4E62-ACA8-9E4B99A98957}"/>
              </a:ext>
            </a:extLst>
          </p:cNvPr>
          <p:cNvSpPr txBox="1"/>
          <p:nvPr/>
        </p:nvSpPr>
        <p:spPr>
          <a:xfrm>
            <a:off x="455643" y="1565657"/>
            <a:ext cx="5715858" cy="369332"/>
          </a:xfrm>
          <a:prstGeom prst="rect">
            <a:avLst/>
          </a:prstGeom>
          <a:noFill/>
        </p:spPr>
        <p:txBody>
          <a:bodyPr wrap="square" rtlCol="0">
            <a:spAutoFit/>
          </a:bodyPr>
          <a:lstStyle/>
          <a:p>
            <a:r>
              <a:rPr lang="fr-FR" dirty="0"/>
              <a:t>Influence du nombre de nœuds sur le temps de calcul</a:t>
            </a:r>
            <a:endParaRPr lang="fr-CA" dirty="0"/>
          </a:p>
        </p:txBody>
      </p:sp>
      <p:sp>
        <p:nvSpPr>
          <p:cNvPr id="12" name="ZoneTexte 7">
            <a:extLst>
              <a:ext uri="{FF2B5EF4-FFF2-40B4-BE49-F238E27FC236}">
                <a16:creationId xmlns:a16="http://schemas.microsoft.com/office/drawing/2014/main" id="{078B1CF4-C54A-4E98-9662-1CB22D372E9E}"/>
              </a:ext>
            </a:extLst>
          </p:cNvPr>
          <p:cNvSpPr txBox="1"/>
          <p:nvPr/>
        </p:nvSpPr>
        <p:spPr>
          <a:xfrm>
            <a:off x="333376" y="4861456"/>
            <a:ext cx="9277350"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12 : Le temps nécessaire au traitement et à l’affichage en fonction du nombre de nœuds de la grille est présenté à gauche et à droite il s’agit du temps d’initialisation et de résolution</a:t>
            </a:r>
          </a:p>
        </p:txBody>
      </p:sp>
      <p:pic>
        <p:nvPicPr>
          <p:cNvPr id="6" name="Image 5">
            <a:extLst>
              <a:ext uri="{FF2B5EF4-FFF2-40B4-BE49-F238E27FC236}">
                <a16:creationId xmlns:a16="http://schemas.microsoft.com/office/drawing/2014/main" id="{69A2E3A2-0669-432C-B4A3-0A1B3281AB08}"/>
              </a:ext>
            </a:extLst>
          </p:cNvPr>
          <p:cNvPicPr>
            <a:picLocks noChangeAspect="1"/>
          </p:cNvPicPr>
          <p:nvPr/>
        </p:nvPicPr>
        <p:blipFill>
          <a:blip r:embed="rId2"/>
          <a:stretch>
            <a:fillRect/>
          </a:stretch>
        </p:blipFill>
        <p:spPr>
          <a:xfrm>
            <a:off x="356073" y="2081667"/>
            <a:ext cx="10150720" cy="2694666"/>
          </a:xfrm>
          <a:prstGeom prst="rect">
            <a:avLst/>
          </a:prstGeom>
        </p:spPr>
      </p:pic>
      <p:sp>
        <p:nvSpPr>
          <p:cNvPr id="13" name="Rectangle 12">
            <a:extLst>
              <a:ext uri="{FF2B5EF4-FFF2-40B4-BE49-F238E27FC236}">
                <a16:creationId xmlns:a16="http://schemas.microsoft.com/office/drawing/2014/main" id="{15508C2A-1530-4D58-80D3-606720E90FB2}"/>
              </a:ext>
            </a:extLst>
          </p:cNvPr>
          <p:cNvSpPr/>
          <p:nvPr/>
        </p:nvSpPr>
        <p:spPr>
          <a:xfrm>
            <a:off x="333375" y="2079409"/>
            <a:ext cx="10182225" cy="26926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5" name="ZoneTexte 14">
            <a:extLst>
              <a:ext uri="{FF2B5EF4-FFF2-40B4-BE49-F238E27FC236}">
                <a16:creationId xmlns:a16="http://schemas.microsoft.com/office/drawing/2014/main" id="{6F970CC7-5172-4503-BC4E-5078DAFE0600}"/>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spTree>
    <p:extLst>
      <p:ext uri="{BB962C8B-B14F-4D97-AF65-F5344CB8AC3E}">
        <p14:creationId xmlns:p14="http://schemas.microsoft.com/office/powerpoint/2010/main" val="287707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4"/>
            <a:ext cx="5640357" cy="840454"/>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Description du projet</a:t>
            </a:r>
          </a:p>
        </p:txBody>
      </p:sp>
      <p:sp>
        <p:nvSpPr>
          <p:cNvPr id="3" name="ZoneTexte 2">
            <a:extLst>
              <a:ext uri="{FF2B5EF4-FFF2-40B4-BE49-F238E27FC236}">
                <a16:creationId xmlns:a16="http://schemas.microsoft.com/office/drawing/2014/main" id="{8C19EC21-A93F-4BD7-8F71-F5673BE33A10}"/>
              </a:ext>
            </a:extLst>
          </p:cNvPr>
          <p:cNvSpPr txBox="1"/>
          <p:nvPr/>
        </p:nvSpPr>
        <p:spPr>
          <a:xfrm>
            <a:off x="6263864" y="91043"/>
            <a:ext cx="5698996" cy="369332"/>
          </a:xfrm>
          <a:prstGeom prst="rect">
            <a:avLst/>
          </a:prstGeom>
          <a:noFill/>
        </p:spPr>
        <p:txBody>
          <a:bodyPr wrap="none" rtlCol="0">
            <a:spAutoFit/>
          </a:bodyPr>
          <a:lstStyle/>
          <a:p>
            <a:r>
              <a:rPr lang="fr-FR" dirty="0"/>
              <a:t>Introduction, mise en contexte et objectifs du projet</a:t>
            </a:r>
            <a:endParaRPr lang="fr-CA" dirty="0"/>
          </a:p>
        </p:txBody>
      </p:sp>
      <p:sp>
        <p:nvSpPr>
          <p:cNvPr id="4" name="ZoneTexte 3">
            <a:extLst>
              <a:ext uri="{FF2B5EF4-FFF2-40B4-BE49-F238E27FC236}">
                <a16:creationId xmlns:a16="http://schemas.microsoft.com/office/drawing/2014/main" id="{8D0F4619-DD9D-4BBF-9D5D-7C96DA77201D}"/>
              </a:ext>
            </a:extLst>
          </p:cNvPr>
          <p:cNvSpPr txBox="1"/>
          <p:nvPr/>
        </p:nvSpPr>
        <p:spPr>
          <a:xfrm>
            <a:off x="521930" y="1404961"/>
            <a:ext cx="8026452" cy="369332"/>
          </a:xfrm>
          <a:prstGeom prst="rect">
            <a:avLst/>
          </a:prstGeom>
          <a:noFill/>
        </p:spPr>
        <p:txBody>
          <a:bodyPr wrap="square" rtlCol="0">
            <a:spAutoFit/>
          </a:bodyPr>
          <a:lstStyle/>
          <a:p>
            <a:r>
              <a:rPr lang="fr-CA" dirty="0"/>
              <a:t>Différentes utilisations d’un SONAR (Sound Navigation And </a:t>
            </a:r>
            <a:r>
              <a:rPr lang="fr-CA" dirty="0" err="1"/>
              <a:t>Ranging</a:t>
            </a:r>
            <a:r>
              <a:rPr lang="fr-CA" dirty="0"/>
              <a:t>)</a:t>
            </a:r>
          </a:p>
        </p:txBody>
      </p:sp>
      <p:sp>
        <p:nvSpPr>
          <p:cNvPr id="5" name="ZoneTexte 4">
            <a:extLst>
              <a:ext uri="{FF2B5EF4-FFF2-40B4-BE49-F238E27FC236}">
                <a16:creationId xmlns:a16="http://schemas.microsoft.com/office/drawing/2014/main" id="{E62D5244-BBC1-4DC0-9CD7-F74B98F11FDB}"/>
              </a:ext>
            </a:extLst>
          </p:cNvPr>
          <p:cNvSpPr txBox="1"/>
          <p:nvPr/>
        </p:nvSpPr>
        <p:spPr>
          <a:xfrm>
            <a:off x="521930" y="5083708"/>
            <a:ext cx="8913017" cy="923330"/>
          </a:xfrm>
          <a:prstGeom prst="rect">
            <a:avLst/>
          </a:prstGeom>
          <a:noFill/>
        </p:spPr>
        <p:txBody>
          <a:bodyPr wrap="none" rtlCol="0">
            <a:spAutoFit/>
          </a:bodyPr>
          <a:lstStyle/>
          <a:p>
            <a:r>
              <a:rPr lang="fr-FR" dirty="0"/>
              <a:t>Objectif du projet : déterminer la géométrie et les propriétés d’un objet dans l’eau</a:t>
            </a:r>
          </a:p>
          <a:p>
            <a:r>
              <a:rPr lang="fr-FR" dirty="0"/>
              <a:t>qui permettraient de minimiser ou maximiser sa capacité à être détecté par un</a:t>
            </a:r>
          </a:p>
          <a:p>
            <a:r>
              <a:rPr lang="fr-FR" dirty="0"/>
              <a:t>sonar constitué d’une source et d’un détecteur ponctuel.</a:t>
            </a:r>
            <a:endParaRPr lang="fr-CA" dirty="0"/>
          </a:p>
        </p:txBody>
      </p:sp>
      <p:pic>
        <p:nvPicPr>
          <p:cNvPr id="6" name="Image 5">
            <a:extLst>
              <a:ext uri="{FF2B5EF4-FFF2-40B4-BE49-F238E27FC236}">
                <a16:creationId xmlns:a16="http://schemas.microsoft.com/office/drawing/2014/main" id="{EA5CA4EB-98C2-45FF-8BD7-2BE973537FDE}"/>
              </a:ext>
            </a:extLst>
          </p:cNvPr>
          <p:cNvPicPr>
            <a:picLocks noChangeAspect="1"/>
          </p:cNvPicPr>
          <p:nvPr/>
        </p:nvPicPr>
        <p:blipFill rotWithShape="1">
          <a:blip r:embed="rId2"/>
          <a:srcRect r="3370"/>
          <a:stretch/>
        </p:blipFill>
        <p:spPr>
          <a:xfrm>
            <a:off x="5516505" y="2299748"/>
            <a:ext cx="3233213" cy="2024235"/>
          </a:xfrm>
          <a:prstGeom prst="rect">
            <a:avLst/>
          </a:prstGeom>
        </p:spPr>
      </p:pic>
      <p:pic>
        <p:nvPicPr>
          <p:cNvPr id="7" name="Image 6">
            <a:extLst>
              <a:ext uri="{FF2B5EF4-FFF2-40B4-BE49-F238E27FC236}">
                <a16:creationId xmlns:a16="http://schemas.microsoft.com/office/drawing/2014/main" id="{CD3A6C3E-7351-4367-BB2E-E5F3744F22F2}"/>
              </a:ext>
            </a:extLst>
          </p:cNvPr>
          <p:cNvPicPr>
            <a:picLocks noChangeAspect="1"/>
          </p:cNvPicPr>
          <p:nvPr/>
        </p:nvPicPr>
        <p:blipFill>
          <a:blip r:embed="rId3"/>
          <a:stretch>
            <a:fillRect/>
          </a:stretch>
        </p:blipFill>
        <p:spPr>
          <a:xfrm>
            <a:off x="1301943" y="2299748"/>
            <a:ext cx="3233213" cy="2022912"/>
          </a:xfrm>
          <a:prstGeom prst="rect">
            <a:avLst/>
          </a:prstGeom>
        </p:spPr>
      </p:pic>
      <p:sp>
        <p:nvSpPr>
          <p:cNvPr id="11" name="ZoneTexte 10">
            <a:extLst>
              <a:ext uri="{FF2B5EF4-FFF2-40B4-BE49-F238E27FC236}">
                <a16:creationId xmlns:a16="http://schemas.microsoft.com/office/drawing/2014/main" id="{A5A182D7-6668-4823-AF6C-1221605F9D07}"/>
              </a:ext>
            </a:extLst>
          </p:cNvPr>
          <p:cNvSpPr txBox="1"/>
          <p:nvPr/>
        </p:nvSpPr>
        <p:spPr>
          <a:xfrm>
            <a:off x="1301943" y="4322660"/>
            <a:ext cx="3233213" cy="430887"/>
          </a:xfrm>
          <a:prstGeom prst="rect">
            <a:avLst/>
          </a:prstGeom>
          <a:noFill/>
        </p:spPr>
        <p:txBody>
          <a:bodyPr wrap="square" rtlCol="0">
            <a:spAutoFit/>
          </a:bodyPr>
          <a:lstStyle/>
          <a:p>
            <a:r>
              <a:rPr lang="fr-CA" sz="1100" dirty="0">
                <a:solidFill>
                  <a:schemeClr val="tx1">
                    <a:lumMod val="85000"/>
                    <a:lumOff val="15000"/>
                  </a:schemeClr>
                </a:solidFill>
              </a:rPr>
              <a:t>Figure 1 : Utilisation d’un SONAR pour mesurer la profondeur sous le bateau [1]</a:t>
            </a:r>
          </a:p>
        </p:txBody>
      </p:sp>
      <p:sp>
        <p:nvSpPr>
          <p:cNvPr id="13" name="ZoneTexte 12">
            <a:extLst>
              <a:ext uri="{FF2B5EF4-FFF2-40B4-BE49-F238E27FC236}">
                <a16:creationId xmlns:a16="http://schemas.microsoft.com/office/drawing/2014/main" id="{0A587ADC-CBBD-4A76-93FC-D842F27E6734}"/>
              </a:ext>
            </a:extLst>
          </p:cNvPr>
          <p:cNvSpPr txBox="1"/>
          <p:nvPr/>
        </p:nvSpPr>
        <p:spPr>
          <a:xfrm>
            <a:off x="5516505" y="4337825"/>
            <a:ext cx="3233213" cy="430887"/>
          </a:xfrm>
          <a:prstGeom prst="rect">
            <a:avLst/>
          </a:prstGeom>
          <a:noFill/>
        </p:spPr>
        <p:txBody>
          <a:bodyPr wrap="square" rtlCol="0">
            <a:spAutoFit/>
          </a:bodyPr>
          <a:lstStyle/>
          <a:p>
            <a:r>
              <a:rPr lang="fr-CA" sz="1100" dirty="0">
                <a:solidFill>
                  <a:schemeClr val="tx1">
                    <a:lumMod val="85000"/>
                    <a:lumOff val="15000"/>
                  </a:schemeClr>
                </a:solidFill>
              </a:rPr>
              <a:t>Figure 2 : Utilisation d’un SONAR pour déterminer la position d’un objet submergé [2]</a:t>
            </a:r>
          </a:p>
        </p:txBody>
      </p:sp>
      <p:sp>
        <p:nvSpPr>
          <p:cNvPr id="8" name="ZoneTexte 7">
            <a:extLst>
              <a:ext uri="{FF2B5EF4-FFF2-40B4-BE49-F238E27FC236}">
                <a16:creationId xmlns:a16="http://schemas.microsoft.com/office/drawing/2014/main" id="{5804028F-F569-4CC0-8202-2BC58DD0C699}"/>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1307310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Utilisation de la mémoire</a:t>
            </a:r>
          </a:p>
        </p:txBody>
      </p:sp>
      <p:sp>
        <p:nvSpPr>
          <p:cNvPr id="3" name="Rectangle 2">
            <a:extLst>
              <a:ext uri="{FF2B5EF4-FFF2-40B4-BE49-F238E27FC236}">
                <a16:creationId xmlns:a16="http://schemas.microsoft.com/office/drawing/2014/main" id="{BA0A46BD-0FD2-481A-AB72-F6E2A27E0618}"/>
              </a:ext>
            </a:extLst>
          </p:cNvPr>
          <p:cNvSpPr/>
          <p:nvPr/>
        </p:nvSpPr>
        <p:spPr>
          <a:xfrm>
            <a:off x="6160316" y="41918"/>
            <a:ext cx="6096000" cy="646331"/>
          </a:xfrm>
          <a:prstGeom prst="rect">
            <a:avLst/>
          </a:prstGeom>
        </p:spPr>
        <p:txBody>
          <a:bodyPr>
            <a:spAutoFit/>
          </a:bodyPr>
          <a:lstStyle/>
          <a:p>
            <a:r>
              <a:rPr lang="fr-FR" dirty="0"/>
              <a:t>Comportement et limites de votre code en temps et en mémoire</a:t>
            </a:r>
            <a:endParaRPr lang="fr-CA" dirty="0"/>
          </a:p>
        </p:txBody>
      </p:sp>
      <p:sp>
        <p:nvSpPr>
          <p:cNvPr id="8" name="ZoneTexte 7">
            <a:extLst>
              <a:ext uri="{FF2B5EF4-FFF2-40B4-BE49-F238E27FC236}">
                <a16:creationId xmlns:a16="http://schemas.microsoft.com/office/drawing/2014/main" id="{AF0BAF0F-AC29-4E62-ACA8-9E4B99A98957}"/>
              </a:ext>
            </a:extLst>
          </p:cNvPr>
          <p:cNvSpPr txBox="1"/>
          <p:nvPr/>
        </p:nvSpPr>
        <p:spPr>
          <a:xfrm>
            <a:off x="380142" y="1395120"/>
            <a:ext cx="9091029" cy="646331"/>
          </a:xfrm>
          <a:prstGeom prst="rect">
            <a:avLst/>
          </a:prstGeom>
          <a:noFill/>
        </p:spPr>
        <p:txBody>
          <a:bodyPr wrap="square" rtlCol="0">
            <a:spAutoFit/>
          </a:bodyPr>
          <a:lstStyle/>
          <a:p>
            <a:r>
              <a:rPr lang="fr-CA" dirty="0"/>
              <a:t>L’influence du nombre de nœuds de la grille sur la mémoire vive utilisée est présentée à la figure 13.</a:t>
            </a:r>
          </a:p>
        </p:txBody>
      </p:sp>
      <p:grpSp>
        <p:nvGrpSpPr>
          <p:cNvPr id="4" name="Groupe 3">
            <a:extLst>
              <a:ext uri="{FF2B5EF4-FFF2-40B4-BE49-F238E27FC236}">
                <a16:creationId xmlns:a16="http://schemas.microsoft.com/office/drawing/2014/main" id="{4E26F2D7-4C94-41EC-9B8F-C5AF750CF9BD}"/>
              </a:ext>
            </a:extLst>
          </p:cNvPr>
          <p:cNvGrpSpPr/>
          <p:nvPr/>
        </p:nvGrpSpPr>
        <p:grpSpPr>
          <a:xfrm>
            <a:off x="3562251" y="2186610"/>
            <a:ext cx="5067498" cy="3234902"/>
            <a:chOff x="3562251" y="2186610"/>
            <a:chExt cx="5067498" cy="3234902"/>
          </a:xfrm>
        </p:grpSpPr>
        <p:pic>
          <p:nvPicPr>
            <p:cNvPr id="10" name="Image 9">
              <a:extLst>
                <a:ext uri="{FF2B5EF4-FFF2-40B4-BE49-F238E27FC236}">
                  <a16:creationId xmlns:a16="http://schemas.microsoft.com/office/drawing/2014/main" id="{28900C7C-59B2-42AA-8FBD-771875A151AE}"/>
                </a:ext>
              </a:extLst>
            </p:cNvPr>
            <p:cNvPicPr>
              <a:picLocks noChangeAspect="1"/>
            </p:cNvPicPr>
            <p:nvPr/>
          </p:nvPicPr>
          <p:blipFill>
            <a:blip r:embed="rId2"/>
            <a:stretch>
              <a:fillRect/>
            </a:stretch>
          </p:blipFill>
          <p:spPr>
            <a:xfrm>
              <a:off x="3562251" y="2186610"/>
              <a:ext cx="5067498" cy="2804015"/>
            </a:xfrm>
            <a:prstGeom prst="rect">
              <a:avLst/>
            </a:prstGeom>
          </p:spPr>
        </p:pic>
        <p:sp>
          <p:nvSpPr>
            <p:cNvPr id="6" name="ZoneTexte 7">
              <a:extLst>
                <a:ext uri="{FF2B5EF4-FFF2-40B4-BE49-F238E27FC236}">
                  <a16:creationId xmlns:a16="http://schemas.microsoft.com/office/drawing/2014/main" id="{389F34DA-AF36-4F95-9B5C-976772CCD10A}"/>
                </a:ext>
              </a:extLst>
            </p:cNvPr>
            <p:cNvSpPr txBox="1"/>
            <p:nvPr/>
          </p:nvSpPr>
          <p:spPr>
            <a:xfrm>
              <a:off x="3648075" y="4990625"/>
              <a:ext cx="4981674"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13 : Mémoire vive maximale utilisée lors d’une simulation selon le nombre de nœuds de la grille imposée</a:t>
              </a:r>
            </a:p>
          </p:txBody>
        </p:sp>
      </p:grpSp>
      <p:sp>
        <p:nvSpPr>
          <p:cNvPr id="7" name="ZoneTexte 6">
            <a:extLst>
              <a:ext uri="{FF2B5EF4-FFF2-40B4-BE49-F238E27FC236}">
                <a16:creationId xmlns:a16="http://schemas.microsoft.com/office/drawing/2014/main" id="{25A93165-B3FC-477B-8A3B-E3198573066E}"/>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spTree>
    <p:extLst>
      <p:ext uri="{BB962C8B-B14F-4D97-AF65-F5344CB8AC3E}">
        <p14:creationId xmlns:p14="http://schemas.microsoft.com/office/powerpoint/2010/main" val="2370600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Influence sur la performance</a:t>
            </a:r>
          </a:p>
        </p:txBody>
      </p:sp>
      <p:sp>
        <p:nvSpPr>
          <p:cNvPr id="3" name="Rectangle 2">
            <a:extLst>
              <a:ext uri="{FF2B5EF4-FFF2-40B4-BE49-F238E27FC236}">
                <a16:creationId xmlns:a16="http://schemas.microsoft.com/office/drawing/2014/main" id="{BA0A46BD-0FD2-481A-AB72-F6E2A27E0618}"/>
              </a:ext>
            </a:extLst>
          </p:cNvPr>
          <p:cNvSpPr/>
          <p:nvPr/>
        </p:nvSpPr>
        <p:spPr>
          <a:xfrm>
            <a:off x="6537820" y="190579"/>
            <a:ext cx="6096000" cy="923330"/>
          </a:xfrm>
          <a:prstGeom prst="rect">
            <a:avLst/>
          </a:prstGeom>
        </p:spPr>
        <p:txBody>
          <a:bodyPr>
            <a:spAutoFit/>
          </a:bodyPr>
          <a:lstStyle/>
          <a:p>
            <a:r>
              <a:rPr lang="fr-FR" dirty="0"/>
              <a:t>Qu’est-ce qui influence la performance du code ? (ex : qualité des conditions initiales, paramètres de l’algorithme, génération de nombres aléatoires, etc.) </a:t>
            </a:r>
            <a:endParaRPr lang="fr-CA" dirty="0"/>
          </a:p>
        </p:txBody>
      </p:sp>
      <p:sp>
        <p:nvSpPr>
          <p:cNvPr id="4" name="ZoneTexte 3">
            <a:extLst>
              <a:ext uri="{FF2B5EF4-FFF2-40B4-BE49-F238E27FC236}">
                <a16:creationId xmlns:a16="http://schemas.microsoft.com/office/drawing/2014/main" id="{0DD6A2C0-2E8A-4C25-B0FD-A3302B6601A1}"/>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sp>
        <p:nvSpPr>
          <p:cNvPr id="5" name="ZoneTexte 4">
            <a:extLst>
              <a:ext uri="{FF2B5EF4-FFF2-40B4-BE49-F238E27FC236}">
                <a16:creationId xmlns:a16="http://schemas.microsoft.com/office/drawing/2014/main" id="{98B8028E-4BB9-402A-8B1D-186F7C5D9902}"/>
              </a:ext>
            </a:extLst>
          </p:cNvPr>
          <p:cNvSpPr txBox="1"/>
          <p:nvPr/>
        </p:nvSpPr>
        <p:spPr>
          <a:xfrm>
            <a:off x="361950" y="1693248"/>
            <a:ext cx="9815408" cy="1908215"/>
          </a:xfrm>
          <a:prstGeom prst="rect">
            <a:avLst/>
          </a:prstGeom>
          <a:noFill/>
        </p:spPr>
        <p:txBody>
          <a:bodyPr wrap="square" rtlCol="0">
            <a:spAutoFit/>
          </a:bodyPr>
          <a:lstStyle/>
          <a:p>
            <a:r>
              <a:rPr lang="fr-FR" dirty="0"/>
              <a:t>Le temps de résolution est le paramètre qui influence le plus la performation du code. </a:t>
            </a:r>
          </a:p>
          <a:p>
            <a:r>
              <a:rPr lang="fr-FR" dirty="0"/>
              <a:t>Ce temps est affecté par :</a:t>
            </a:r>
          </a:p>
          <a:p>
            <a:endParaRPr lang="fr-FR" sz="1600" dirty="0"/>
          </a:p>
          <a:p>
            <a:pPr marL="285750" indent="-285750">
              <a:buFont typeface="Arial" panose="020B0604020202020204" pitchFamily="34" charset="0"/>
              <a:buChar char="•"/>
            </a:pPr>
            <a:r>
              <a:rPr lang="fr-CA" dirty="0"/>
              <a:t>La variation de coefficients pour la détermination des SER</a:t>
            </a:r>
          </a:p>
          <a:p>
            <a:endParaRPr lang="fr-CA" sz="600" dirty="0"/>
          </a:p>
          <a:p>
            <a:pPr marL="285750" indent="-285750">
              <a:buFont typeface="Arial" panose="020B0604020202020204" pitchFamily="34" charset="0"/>
              <a:buChar char="•"/>
            </a:pPr>
            <a:r>
              <a:rPr lang="fr-CA" dirty="0"/>
              <a:t>Le temps d’utilisation maximal de 12h sur </a:t>
            </a:r>
            <a:r>
              <a:rPr lang="fr-CA" dirty="0" err="1"/>
              <a:t>Colaboratory</a:t>
            </a:r>
            <a:endParaRPr lang="fr-CA" dirty="0"/>
          </a:p>
          <a:p>
            <a:endParaRPr lang="fr-CA" sz="600" dirty="0"/>
          </a:p>
          <a:p>
            <a:pPr marL="285750" indent="-285750">
              <a:buFont typeface="Arial" panose="020B0604020202020204" pitchFamily="34" charset="0"/>
              <a:buChar char="•"/>
            </a:pPr>
            <a:r>
              <a:rPr lang="fr-CA" dirty="0"/>
              <a:t>Augmentation du nombre de points nécessaire lors de résolutions à plus hautes fréquences</a:t>
            </a:r>
          </a:p>
        </p:txBody>
      </p:sp>
      <p:pic>
        <p:nvPicPr>
          <p:cNvPr id="1026" name="Picture 2" descr="An Absolute Beginner's Guide To Google Colaboratory">
            <a:extLst>
              <a:ext uri="{FF2B5EF4-FFF2-40B4-BE49-F238E27FC236}">
                <a16:creationId xmlns:a16="http://schemas.microsoft.com/office/drawing/2014/main" id="{BE80E30B-7B43-4ABD-A35A-87D8D1444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789" y="3949057"/>
            <a:ext cx="3587730" cy="190821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7">
            <a:extLst>
              <a:ext uri="{FF2B5EF4-FFF2-40B4-BE49-F238E27FC236}">
                <a16:creationId xmlns:a16="http://schemas.microsoft.com/office/drawing/2014/main" id="{5EB7F357-37C0-4A77-A0B0-E44FE9CA4016}"/>
              </a:ext>
            </a:extLst>
          </p:cNvPr>
          <p:cNvSpPr txBox="1"/>
          <p:nvPr/>
        </p:nvSpPr>
        <p:spPr>
          <a:xfrm>
            <a:off x="3122431" y="5857272"/>
            <a:ext cx="4294446" cy="261610"/>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14 : Logo de </a:t>
            </a:r>
            <a:r>
              <a:rPr lang="fr-CA" sz="1100" dirty="0" err="1">
                <a:solidFill>
                  <a:schemeClr val="tx1">
                    <a:lumMod val="85000"/>
                    <a:lumOff val="15000"/>
                  </a:schemeClr>
                </a:solidFill>
              </a:rPr>
              <a:t>JupyterLab</a:t>
            </a:r>
            <a:r>
              <a:rPr lang="fr-CA" sz="1100" dirty="0">
                <a:solidFill>
                  <a:schemeClr val="tx1">
                    <a:lumMod val="85000"/>
                    <a:lumOff val="15000"/>
                  </a:schemeClr>
                </a:solidFill>
              </a:rPr>
              <a:t> et de </a:t>
            </a:r>
            <a:r>
              <a:rPr lang="fr-CA" sz="1100" dirty="0" err="1">
                <a:solidFill>
                  <a:schemeClr val="tx1">
                    <a:lumMod val="85000"/>
                    <a:lumOff val="15000"/>
                  </a:schemeClr>
                </a:solidFill>
              </a:rPr>
              <a:t>Colaboratory</a:t>
            </a:r>
            <a:r>
              <a:rPr lang="fr-CA" sz="1100" dirty="0">
                <a:solidFill>
                  <a:schemeClr val="tx1">
                    <a:lumMod val="85000"/>
                    <a:lumOff val="15000"/>
                  </a:schemeClr>
                </a:solidFill>
              </a:rPr>
              <a:t> de Google [9]</a:t>
            </a:r>
          </a:p>
        </p:txBody>
      </p:sp>
    </p:spTree>
    <p:extLst>
      <p:ext uri="{BB962C8B-B14F-4D97-AF65-F5344CB8AC3E}">
        <p14:creationId xmlns:p14="http://schemas.microsoft.com/office/powerpoint/2010/main" val="1979484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22883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Résultats</a:t>
            </a:r>
          </a:p>
        </p:txBody>
      </p:sp>
      <p:sp>
        <p:nvSpPr>
          <p:cNvPr id="3" name="Rectangle 2">
            <a:extLst>
              <a:ext uri="{FF2B5EF4-FFF2-40B4-BE49-F238E27FC236}">
                <a16:creationId xmlns:a16="http://schemas.microsoft.com/office/drawing/2014/main" id="{BA0A46BD-0FD2-481A-AB72-F6E2A27E0618}"/>
              </a:ext>
            </a:extLst>
          </p:cNvPr>
          <p:cNvSpPr/>
          <p:nvPr/>
        </p:nvSpPr>
        <p:spPr>
          <a:xfrm>
            <a:off x="6353262" y="358359"/>
            <a:ext cx="6096000" cy="646331"/>
          </a:xfrm>
          <a:prstGeom prst="rect">
            <a:avLst/>
          </a:prstGeom>
        </p:spPr>
        <p:txBody>
          <a:bodyPr>
            <a:spAutoFit/>
          </a:bodyPr>
          <a:lstStyle/>
          <a:p>
            <a:r>
              <a:rPr lang="fr-FR"/>
              <a:t>Résultats présentés avec des outils de visualisation efficaces (graphes, animations, etc.)</a:t>
            </a:r>
            <a:endParaRPr lang="fr-CA" dirty="0"/>
          </a:p>
        </p:txBody>
      </p:sp>
      <p:sp>
        <p:nvSpPr>
          <p:cNvPr id="6" name="ZoneTexte 5">
            <a:extLst>
              <a:ext uri="{FF2B5EF4-FFF2-40B4-BE49-F238E27FC236}">
                <a16:creationId xmlns:a16="http://schemas.microsoft.com/office/drawing/2014/main" id="{49AD7730-5C95-4E6B-A82A-BAE0C7266B5F}"/>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grpSp>
        <p:nvGrpSpPr>
          <p:cNvPr id="11" name="Groupe 10">
            <a:extLst>
              <a:ext uri="{FF2B5EF4-FFF2-40B4-BE49-F238E27FC236}">
                <a16:creationId xmlns:a16="http://schemas.microsoft.com/office/drawing/2014/main" id="{4235684F-BD89-4DDF-B9D3-509B53D68A84}"/>
              </a:ext>
            </a:extLst>
          </p:cNvPr>
          <p:cNvGrpSpPr/>
          <p:nvPr/>
        </p:nvGrpSpPr>
        <p:grpSpPr>
          <a:xfrm>
            <a:off x="600295" y="1596202"/>
            <a:ext cx="9607444" cy="2383295"/>
            <a:chOff x="111682" y="1249961"/>
            <a:chExt cx="10412965" cy="2583119"/>
          </a:xfrm>
        </p:grpSpPr>
        <p:pic>
          <p:nvPicPr>
            <p:cNvPr id="4" name="Image 3">
              <a:extLst>
                <a:ext uri="{FF2B5EF4-FFF2-40B4-BE49-F238E27FC236}">
                  <a16:creationId xmlns:a16="http://schemas.microsoft.com/office/drawing/2014/main" id="{9F918CF7-8CBB-4EB1-ADF3-65EAF7815ABD}"/>
                </a:ext>
              </a:extLst>
            </p:cNvPr>
            <p:cNvPicPr>
              <a:picLocks noChangeAspect="1"/>
            </p:cNvPicPr>
            <p:nvPr/>
          </p:nvPicPr>
          <p:blipFill>
            <a:blip r:embed="rId2"/>
            <a:stretch>
              <a:fillRect/>
            </a:stretch>
          </p:blipFill>
          <p:spPr>
            <a:xfrm>
              <a:off x="111682" y="1249961"/>
              <a:ext cx="5226780" cy="2583119"/>
            </a:xfrm>
            <a:prstGeom prst="rect">
              <a:avLst/>
            </a:prstGeom>
          </p:spPr>
        </p:pic>
        <p:pic>
          <p:nvPicPr>
            <p:cNvPr id="8" name="Image 7">
              <a:extLst>
                <a:ext uri="{FF2B5EF4-FFF2-40B4-BE49-F238E27FC236}">
                  <a16:creationId xmlns:a16="http://schemas.microsoft.com/office/drawing/2014/main" id="{2A958037-CB97-450A-A4E2-C41CB494A005}"/>
                </a:ext>
              </a:extLst>
            </p:cNvPr>
            <p:cNvPicPr>
              <a:picLocks noChangeAspect="1"/>
            </p:cNvPicPr>
            <p:nvPr/>
          </p:nvPicPr>
          <p:blipFill>
            <a:blip r:embed="rId3"/>
            <a:stretch>
              <a:fillRect/>
            </a:stretch>
          </p:blipFill>
          <p:spPr>
            <a:xfrm>
              <a:off x="5338462" y="1249961"/>
              <a:ext cx="5186185" cy="2583119"/>
            </a:xfrm>
            <a:prstGeom prst="rect">
              <a:avLst/>
            </a:prstGeom>
          </p:spPr>
        </p:pic>
      </p:grpSp>
      <p:pic>
        <p:nvPicPr>
          <p:cNvPr id="10" name="Image 9">
            <a:extLst>
              <a:ext uri="{FF2B5EF4-FFF2-40B4-BE49-F238E27FC236}">
                <a16:creationId xmlns:a16="http://schemas.microsoft.com/office/drawing/2014/main" id="{8F9BA0E3-1AF6-4D6D-9CDD-E43318A8FA5E}"/>
              </a:ext>
            </a:extLst>
          </p:cNvPr>
          <p:cNvPicPr>
            <a:picLocks noChangeAspect="1"/>
          </p:cNvPicPr>
          <p:nvPr/>
        </p:nvPicPr>
        <p:blipFill>
          <a:blip r:embed="rId4"/>
          <a:srcRect/>
          <a:stretch/>
        </p:blipFill>
        <p:spPr>
          <a:xfrm>
            <a:off x="2225550" y="4235311"/>
            <a:ext cx="6130204" cy="2154676"/>
          </a:xfrm>
          <a:prstGeom prst="rect">
            <a:avLst/>
          </a:prstGeom>
        </p:spPr>
      </p:pic>
      <p:sp>
        <p:nvSpPr>
          <p:cNvPr id="12" name="ZoneTexte 7">
            <a:extLst>
              <a:ext uri="{FF2B5EF4-FFF2-40B4-BE49-F238E27FC236}">
                <a16:creationId xmlns:a16="http://schemas.microsoft.com/office/drawing/2014/main" id="{D49EA8D2-6290-40A3-AB42-DA1A68A5A49D}"/>
              </a:ext>
            </a:extLst>
          </p:cNvPr>
          <p:cNvSpPr txBox="1"/>
          <p:nvPr/>
        </p:nvSpPr>
        <p:spPr>
          <a:xfrm>
            <a:off x="131979" y="3871685"/>
            <a:ext cx="10713230" cy="430887"/>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15 : La distribution de la pression diffuse pour un bateau de forme rectangulaire. En A) et B), un bateau de 5 m de largeur et 10 m de longueur est utilisé alors qu’un bateau de 7.5 m de large et 10 m de long est utilisé pour la sous-figure C) et D). La fréquence utilisée est de 250 Hz pour A) et C) et de 2500 Hz pour B) et D).</a:t>
            </a:r>
            <a:endParaRPr lang="fr-CA" sz="1100" dirty="0">
              <a:solidFill>
                <a:schemeClr val="tx1">
                  <a:lumMod val="85000"/>
                  <a:lumOff val="15000"/>
                </a:schemeClr>
              </a:solidFill>
            </a:endParaRPr>
          </a:p>
        </p:txBody>
      </p:sp>
      <p:sp>
        <p:nvSpPr>
          <p:cNvPr id="13" name="ZoneTexte 7">
            <a:extLst>
              <a:ext uri="{FF2B5EF4-FFF2-40B4-BE49-F238E27FC236}">
                <a16:creationId xmlns:a16="http://schemas.microsoft.com/office/drawing/2014/main" id="{36294966-7E60-44C6-8589-D633B1402384}"/>
              </a:ext>
            </a:extLst>
          </p:cNvPr>
          <p:cNvSpPr txBox="1"/>
          <p:nvPr/>
        </p:nvSpPr>
        <p:spPr>
          <a:xfrm>
            <a:off x="1944847" y="6389987"/>
            <a:ext cx="6497403" cy="261610"/>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16 : Évolution de la SER en fonction de la fréquence pour des bateaux de largeurs différentes</a:t>
            </a:r>
            <a:endParaRPr lang="fr-CA" sz="1100" dirty="0">
              <a:solidFill>
                <a:schemeClr val="tx1">
                  <a:lumMod val="85000"/>
                  <a:lumOff val="15000"/>
                </a:schemeClr>
              </a:solidFill>
            </a:endParaRPr>
          </a:p>
        </p:txBody>
      </p:sp>
      <p:sp>
        <p:nvSpPr>
          <p:cNvPr id="14" name="ZoneTexte 13">
            <a:extLst>
              <a:ext uri="{FF2B5EF4-FFF2-40B4-BE49-F238E27FC236}">
                <a16:creationId xmlns:a16="http://schemas.microsoft.com/office/drawing/2014/main" id="{64E3CDF0-ABE4-4662-B17C-EC0ACFC10E32}"/>
              </a:ext>
            </a:extLst>
          </p:cNvPr>
          <p:cNvSpPr txBox="1"/>
          <p:nvPr/>
        </p:nvSpPr>
        <p:spPr>
          <a:xfrm>
            <a:off x="455643" y="1208790"/>
            <a:ext cx="5715858" cy="369332"/>
          </a:xfrm>
          <a:prstGeom prst="rect">
            <a:avLst/>
          </a:prstGeom>
          <a:noFill/>
        </p:spPr>
        <p:txBody>
          <a:bodyPr wrap="square" rtlCol="0">
            <a:spAutoFit/>
          </a:bodyPr>
          <a:lstStyle/>
          <a:p>
            <a:r>
              <a:rPr lang="fr-FR" dirty="0"/>
              <a:t>Bateau rectangulaire</a:t>
            </a:r>
            <a:endParaRPr lang="fr-CA" dirty="0"/>
          </a:p>
        </p:txBody>
      </p:sp>
    </p:spTree>
    <p:extLst>
      <p:ext uri="{BB962C8B-B14F-4D97-AF65-F5344CB8AC3E}">
        <p14:creationId xmlns:p14="http://schemas.microsoft.com/office/powerpoint/2010/main" val="1956747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22883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Résultats</a:t>
            </a:r>
          </a:p>
        </p:txBody>
      </p:sp>
      <p:sp>
        <p:nvSpPr>
          <p:cNvPr id="3" name="Rectangle 2">
            <a:extLst>
              <a:ext uri="{FF2B5EF4-FFF2-40B4-BE49-F238E27FC236}">
                <a16:creationId xmlns:a16="http://schemas.microsoft.com/office/drawing/2014/main" id="{BA0A46BD-0FD2-481A-AB72-F6E2A27E0618}"/>
              </a:ext>
            </a:extLst>
          </p:cNvPr>
          <p:cNvSpPr/>
          <p:nvPr/>
        </p:nvSpPr>
        <p:spPr>
          <a:xfrm>
            <a:off x="6353262" y="358359"/>
            <a:ext cx="6096000" cy="646331"/>
          </a:xfrm>
          <a:prstGeom prst="rect">
            <a:avLst/>
          </a:prstGeom>
        </p:spPr>
        <p:txBody>
          <a:bodyPr>
            <a:spAutoFit/>
          </a:bodyPr>
          <a:lstStyle/>
          <a:p>
            <a:r>
              <a:rPr lang="fr-FR"/>
              <a:t>Résultats présentés avec des outils de visualisation efficaces (graphes, animations, etc.)</a:t>
            </a:r>
            <a:endParaRPr lang="fr-CA" dirty="0"/>
          </a:p>
        </p:txBody>
      </p:sp>
      <p:sp>
        <p:nvSpPr>
          <p:cNvPr id="6" name="ZoneTexte 5">
            <a:extLst>
              <a:ext uri="{FF2B5EF4-FFF2-40B4-BE49-F238E27FC236}">
                <a16:creationId xmlns:a16="http://schemas.microsoft.com/office/drawing/2014/main" id="{49AD7730-5C95-4E6B-A82A-BAE0C7266B5F}"/>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sp>
        <p:nvSpPr>
          <p:cNvPr id="12" name="ZoneTexte 7">
            <a:extLst>
              <a:ext uri="{FF2B5EF4-FFF2-40B4-BE49-F238E27FC236}">
                <a16:creationId xmlns:a16="http://schemas.microsoft.com/office/drawing/2014/main" id="{D49EA8D2-6290-40A3-AB42-DA1A68A5A49D}"/>
              </a:ext>
            </a:extLst>
          </p:cNvPr>
          <p:cNvSpPr txBox="1"/>
          <p:nvPr/>
        </p:nvSpPr>
        <p:spPr>
          <a:xfrm>
            <a:off x="131978" y="3854643"/>
            <a:ext cx="11064106" cy="430887"/>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17 : La distribution de la pression diffuse pour des bateaux de ayant une pointe triangulaire. En A) et B),un bateau dont l’angle de la pointe est de π/2.5 est utilisé alors qu’un bateau dont l’angle de la pointe est de π/4 est utilisé pour la sous-figure C) et D). La fréquence utilisée est de 250 Hz pour A) et C) et de 2500 Hz pour B) et D).</a:t>
            </a:r>
            <a:endParaRPr lang="fr-CA" sz="1100" dirty="0">
              <a:solidFill>
                <a:schemeClr val="tx1">
                  <a:lumMod val="85000"/>
                  <a:lumOff val="15000"/>
                </a:schemeClr>
              </a:solidFill>
            </a:endParaRPr>
          </a:p>
        </p:txBody>
      </p:sp>
      <p:sp>
        <p:nvSpPr>
          <p:cNvPr id="13" name="ZoneTexte 7">
            <a:extLst>
              <a:ext uri="{FF2B5EF4-FFF2-40B4-BE49-F238E27FC236}">
                <a16:creationId xmlns:a16="http://schemas.microsoft.com/office/drawing/2014/main" id="{36294966-7E60-44C6-8589-D633B1402384}"/>
              </a:ext>
            </a:extLst>
          </p:cNvPr>
          <p:cNvSpPr txBox="1"/>
          <p:nvPr/>
        </p:nvSpPr>
        <p:spPr>
          <a:xfrm>
            <a:off x="1352880" y="6382587"/>
            <a:ext cx="8730241" cy="261610"/>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18 : Évolution de la SER en fonction de la fréquence pour des bateaux ayant des pointes triangulaires avec des angles différents.</a:t>
            </a:r>
            <a:endParaRPr lang="fr-CA" sz="1100" dirty="0">
              <a:solidFill>
                <a:schemeClr val="tx1">
                  <a:lumMod val="85000"/>
                  <a:lumOff val="15000"/>
                </a:schemeClr>
              </a:solidFill>
            </a:endParaRPr>
          </a:p>
        </p:txBody>
      </p:sp>
      <p:sp>
        <p:nvSpPr>
          <p:cNvPr id="14" name="ZoneTexte 13">
            <a:extLst>
              <a:ext uri="{FF2B5EF4-FFF2-40B4-BE49-F238E27FC236}">
                <a16:creationId xmlns:a16="http://schemas.microsoft.com/office/drawing/2014/main" id="{64E3CDF0-ABE4-4662-B17C-EC0ACFC10E32}"/>
              </a:ext>
            </a:extLst>
          </p:cNvPr>
          <p:cNvSpPr txBox="1"/>
          <p:nvPr/>
        </p:nvSpPr>
        <p:spPr>
          <a:xfrm>
            <a:off x="455643" y="1208790"/>
            <a:ext cx="5715858" cy="369332"/>
          </a:xfrm>
          <a:prstGeom prst="rect">
            <a:avLst/>
          </a:prstGeom>
          <a:noFill/>
        </p:spPr>
        <p:txBody>
          <a:bodyPr wrap="square" rtlCol="0">
            <a:spAutoFit/>
          </a:bodyPr>
          <a:lstStyle/>
          <a:p>
            <a:r>
              <a:rPr lang="fr-FR" dirty="0"/>
              <a:t>Bateau avec une pointe triangulaire</a:t>
            </a:r>
            <a:endParaRPr lang="fr-CA" dirty="0"/>
          </a:p>
        </p:txBody>
      </p:sp>
      <p:pic>
        <p:nvPicPr>
          <p:cNvPr id="5" name="Image 4">
            <a:extLst>
              <a:ext uri="{FF2B5EF4-FFF2-40B4-BE49-F238E27FC236}">
                <a16:creationId xmlns:a16="http://schemas.microsoft.com/office/drawing/2014/main" id="{A40F5B4B-7C88-41C9-A975-CF420D83867C}"/>
              </a:ext>
            </a:extLst>
          </p:cNvPr>
          <p:cNvPicPr>
            <a:picLocks noChangeAspect="1"/>
          </p:cNvPicPr>
          <p:nvPr/>
        </p:nvPicPr>
        <p:blipFill>
          <a:blip r:embed="rId2"/>
          <a:stretch>
            <a:fillRect/>
          </a:stretch>
        </p:blipFill>
        <p:spPr>
          <a:xfrm>
            <a:off x="724913" y="1578122"/>
            <a:ext cx="9358208" cy="2330588"/>
          </a:xfrm>
          <a:prstGeom prst="rect">
            <a:avLst/>
          </a:prstGeom>
        </p:spPr>
      </p:pic>
      <p:pic>
        <p:nvPicPr>
          <p:cNvPr id="7" name="Image 6">
            <a:extLst>
              <a:ext uri="{FF2B5EF4-FFF2-40B4-BE49-F238E27FC236}">
                <a16:creationId xmlns:a16="http://schemas.microsoft.com/office/drawing/2014/main" id="{5F5428D8-B409-4484-8208-CF97E9906514}"/>
              </a:ext>
            </a:extLst>
          </p:cNvPr>
          <p:cNvPicPr>
            <a:picLocks noChangeAspect="1"/>
          </p:cNvPicPr>
          <p:nvPr/>
        </p:nvPicPr>
        <p:blipFill>
          <a:blip r:embed="rId3"/>
          <a:stretch>
            <a:fillRect/>
          </a:stretch>
        </p:blipFill>
        <p:spPr>
          <a:xfrm>
            <a:off x="2388898" y="4294521"/>
            <a:ext cx="6030237" cy="2169942"/>
          </a:xfrm>
          <a:prstGeom prst="rect">
            <a:avLst/>
          </a:prstGeom>
        </p:spPr>
      </p:pic>
    </p:spTree>
    <p:extLst>
      <p:ext uri="{BB962C8B-B14F-4D97-AF65-F5344CB8AC3E}">
        <p14:creationId xmlns:p14="http://schemas.microsoft.com/office/powerpoint/2010/main" val="1109609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22883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Résultats</a:t>
            </a:r>
          </a:p>
        </p:txBody>
      </p:sp>
      <p:sp>
        <p:nvSpPr>
          <p:cNvPr id="3" name="Rectangle 2">
            <a:extLst>
              <a:ext uri="{FF2B5EF4-FFF2-40B4-BE49-F238E27FC236}">
                <a16:creationId xmlns:a16="http://schemas.microsoft.com/office/drawing/2014/main" id="{BA0A46BD-0FD2-481A-AB72-F6E2A27E0618}"/>
              </a:ext>
            </a:extLst>
          </p:cNvPr>
          <p:cNvSpPr/>
          <p:nvPr/>
        </p:nvSpPr>
        <p:spPr>
          <a:xfrm>
            <a:off x="6353262" y="358359"/>
            <a:ext cx="6096000" cy="646331"/>
          </a:xfrm>
          <a:prstGeom prst="rect">
            <a:avLst/>
          </a:prstGeom>
        </p:spPr>
        <p:txBody>
          <a:bodyPr>
            <a:spAutoFit/>
          </a:bodyPr>
          <a:lstStyle/>
          <a:p>
            <a:r>
              <a:rPr lang="fr-FR"/>
              <a:t>Résultats présentés avec des outils de visualisation efficaces (graphes, animations, etc.)</a:t>
            </a:r>
            <a:endParaRPr lang="fr-CA" dirty="0"/>
          </a:p>
        </p:txBody>
      </p:sp>
      <p:sp>
        <p:nvSpPr>
          <p:cNvPr id="6" name="ZoneTexte 5">
            <a:extLst>
              <a:ext uri="{FF2B5EF4-FFF2-40B4-BE49-F238E27FC236}">
                <a16:creationId xmlns:a16="http://schemas.microsoft.com/office/drawing/2014/main" id="{49AD7730-5C95-4E6B-A82A-BAE0C7266B5F}"/>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sp>
        <p:nvSpPr>
          <p:cNvPr id="12" name="ZoneTexte 7">
            <a:extLst>
              <a:ext uri="{FF2B5EF4-FFF2-40B4-BE49-F238E27FC236}">
                <a16:creationId xmlns:a16="http://schemas.microsoft.com/office/drawing/2014/main" id="{D49EA8D2-6290-40A3-AB42-DA1A68A5A49D}"/>
              </a:ext>
            </a:extLst>
          </p:cNvPr>
          <p:cNvSpPr txBox="1"/>
          <p:nvPr/>
        </p:nvSpPr>
        <p:spPr>
          <a:xfrm>
            <a:off x="131978" y="3854643"/>
            <a:ext cx="11064106" cy="600164"/>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19 : La distribution de la pression diffuse pour un bateau avec une pointe circulaire. En A) et B), un bateau dont le rayon de la pointe de 0.75·Largeur est utilisé alors qu’un bateau dont le rayon de la pointe de 1.1·Largeurest utilisé pour la sous-figure C) et D). La fréquence utilisée est de 250 Hz pour A) et C) et de 2500 Hz pour B) et D).</a:t>
            </a:r>
            <a:endParaRPr lang="fr-CA" sz="1100" dirty="0">
              <a:solidFill>
                <a:schemeClr val="tx1">
                  <a:lumMod val="85000"/>
                  <a:lumOff val="15000"/>
                </a:schemeClr>
              </a:solidFill>
            </a:endParaRPr>
          </a:p>
        </p:txBody>
      </p:sp>
      <p:sp>
        <p:nvSpPr>
          <p:cNvPr id="13" name="ZoneTexte 7">
            <a:extLst>
              <a:ext uri="{FF2B5EF4-FFF2-40B4-BE49-F238E27FC236}">
                <a16:creationId xmlns:a16="http://schemas.microsoft.com/office/drawing/2014/main" id="{36294966-7E60-44C6-8589-D633B1402384}"/>
              </a:ext>
            </a:extLst>
          </p:cNvPr>
          <p:cNvSpPr txBox="1"/>
          <p:nvPr/>
        </p:nvSpPr>
        <p:spPr>
          <a:xfrm>
            <a:off x="1127295" y="6346607"/>
            <a:ext cx="9073471" cy="600164"/>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20 : Évolution de la SER en fonction de la fréquence pour des bateaux ayant des pointes circulaires de rayons différents. Les SER moyennes des bateaux dont les pointes ont des rayons de 0.75·Largeur et de 1.0·Largeur sont les mêmes (les droites sont donc superposées).</a:t>
            </a:r>
            <a:endParaRPr lang="fr-CA" sz="1100" dirty="0">
              <a:solidFill>
                <a:schemeClr val="tx1">
                  <a:lumMod val="85000"/>
                  <a:lumOff val="15000"/>
                </a:schemeClr>
              </a:solidFill>
            </a:endParaRPr>
          </a:p>
        </p:txBody>
      </p:sp>
      <p:sp>
        <p:nvSpPr>
          <p:cNvPr id="14" name="ZoneTexte 13">
            <a:extLst>
              <a:ext uri="{FF2B5EF4-FFF2-40B4-BE49-F238E27FC236}">
                <a16:creationId xmlns:a16="http://schemas.microsoft.com/office/drawing/2014/main" id="{64E3CDF0-ABE4-4662-B17C-EC0ACFC10E32}"/>
              </a:ext>
            </a:extLst>
          </p:cNvPr>
          <p:cNvSpPr txBox="1"/>
          <p:nvPr/>
        </p:nvSpPr>
        <p:spPr>
          <a:xfrm>
            <a:off x="455643" y="1208790"/>
            <a:ext cx="5715858" cy="369332"/>
          </a:xfrm>
          <a:prstGeom prst="rect">
            <a:avLst/>
          </a:prstGeom>
          <a:noFill/>
        </p:spPr>
        <p:txBody>
          <a:bodyPr wrap="square" rtlCol="0">
            <a:spAutoFit/>
          </a:bodyPr>
          <a:lstStyle/>
          <a:p>
            <a:r>
              <a:rPr lang="fr-FR" dirty="0"/>
              <a:t>Bateau avec une pointe circulaire</a:t>
            </a:r>
            <a:endParaRPr lang="fr-CA" dirty="0"/>
          </a:p>
        </p:txBody>
      </p:sp>
      <p:pic>
        <p:nvPicPr>
          <p:cNvPr id="4" name="Image 3">
            <a:extLst>
              <a:ext uri="{FF2B5EF4-FFF2-40B4-BE49-F238E27FC236}">
                <a16:creationId xmlns:a16="http://schemas.microsoft.com/office/drawing/2014/main" id="{FFE293AC-525E-497D-ACA7-77A9BA5726F0}"/>
              </a:ext>
            </a:extLst>
          </p:cNvPr>
          <p:cNvPicPr>
            <a:picLocks noChangeAspect="1"/>
          </p:cNvPicPr>
          <p:nvPr/>
        </p:nvPicPr>
        <p:blipFill>
          <a:blip r:embed="rId2"/>
          <a:srcRect/>
          <a:stretch/>
        </p:blipFill>
        <p:spPr>
          <a:xfrm>
            <a:off x="384588" y="1521303"/>
            <a:ext cx="9712268" cy="2307805"/>
          </a:xfrm>
          <a:prstGeom prst="rect">
            <a:avLst/>
          </a:prstGeom>
        </p:spPr>
      </p:pic>
      <p:pic>
        <p:nvPicPr>
          <p:cNvPr id="8" name="Image 7">
            <a:extLst>
              <a:ext uri="{FF2B5EF4-FFF2-40B4-BE49-F238E27FC236}">
                <a16:creationId xmlns:a16="http://schemas.microsoft.com/office/drawing/2014/main" id="{EF705157-30C7-4CCF-B5FE-AE3F1AC6F148}"/>
              </a:ext>
            </a:extLst>
          </p:cNvPr>
          <p:cNvPicPr>
            <a:picLocks noChangeAspect="1"/>
          </p:cNvPicPr>
          <p:nvPr/>
        </p:nvPicPr>
        <p:blipFill>
          <a:blip r:embed="rId3"/>
          <a:stretch>
            <a:fillRect/>
          </a:stretch>
        </p:blipFill>
        <p:spPr>
          <a:xfrm>
            <a:off x="2549111" y="4309511"/>
            <a:ext cx="6008282" cy="2097753"/>
          </a:xfrm>
          <a:prstGeom prst="rect">
            <a:avLst/>
          </a:prstGeom>
        </p:spPr>
      </p:pic>
    </p:spTree>
    <p:extLst>
      <p:ext uri="{BB962C8B-B14F-4D97-AF65-F5344CB8AC3E}">
        <p14:creationId xmlns:p14="http://schemas.microsoft.com/office/powerpoint/2010/main" val="3814148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1820570"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Analyse</a:t>
            </a:r>
          </a:p>
        </p:txBody>
      </p:sp>
      <p:sp>
        <p:nvSpPr>
          <p:cNvPr id="6" name="ZoneTexte 5">
            <a:extLst>
              <a:ext uri="{FF2B5EF4-FFF2-40B4-BE49-F238E27FC236}">
                <a16:creationId xmlns:a16="http://schemas.microsoft.com/office/drawing/2014/main" id="{16A3586C-BC96-495F-8992-9B13A2384F70}"/>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sp>
        <p:nvSpPr>
          <p:cNvPr id="5" name="ZoneTexte 4">
            <a:extLst>
              <a:ext uri="{FF2B5EF4-FFF2-40B4-BE49-F238E27FC236}">
                <a16:creationId xmlns:a16="http://schemas.microsoft.com/office/drawing/2014/main" id="{71B4CB4E-1F44-A746-B6C8-9F161EE7BD1A}"/>
              </a:ext>
            </a:extLst>
          </p:cNvPr>
          <p:cNvSpPr txBox="1"/>
          <p:nvPr/>
        </p:nvSpPr>
        <p:spPr>
          <a:xfrm>
            <a:off x="455643" y="1618407"/>
            <a:ext cx="8647897" cy="21189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CA" dirty="0"/>
              <a:t>Les </a:t>
            </a:r>
            <a:r>
              <a:rPr lang="en-CA" dirty="0" err="1"/>
              <a:t>géométries</a:t>
            </a:r>
            <a:r>
              <a:rPr lang="en-CA" dirty="0"/>
              <a:t> font </a:t>
            </a:r>
            <a:r>
              <a:rPr lang="en-CA" dirty="0" err="1"/>
              <a:t>clairement</a:t>
            </a:r>
            <a:r>
              <a:rPr lang="en-CA" dirty="0"/>
              <a:t> </a:t>
            </a:r>
            <a:r>
              <a:rPr lang="en-CA" dirty="0" err="1"/>
              <a:t>varier</a:t>
            </a:r>
            <a:r>
              <a:rPr lang="en-CA" dirty="0"/>
              <a:t> les distributions </a:t>
            </a:r>
            <a:r>
              <a:rPr lang="en-CA" dirty="0" err="1"/>
              <a:t>spatiales</a:t>
            </a:r>
            <a:r>
              <a:rPr lang="en-CA" dirty="0"/>
              <a:t> de pression. </a:t>
            </a:r>
          </a:p>
          <a:p>
            <a:pPr marL="285750" indent="-285750">
              <a:lnSpc>
                <a:spcPct val="150000"/>
              </a:lnSpc>
              <a:buFont typeface="Arial" panose="020B0604020202020204" pitchFamily="34" charset="0"/>
              <a:buChar char="•"/>
            </a:pPr>
            <a:r>
              <a:rPr lang="en-CA" dirty="0" err="1"/>
              <a:t>Chaque</a:t>
            </a:r>
            <a:r>
              <a:rPr lang="en-CA" dirty="0"/>
              <a:t> </a:t>
            </a:r>
            <a:r>
              <a:rPr lang="en-CA" dirty="0" err="1"/>
              <a:t>géométrie</a:t>
            </a:r>
            <a:r>
              <a:rPr lang="en-CA" dirty="0"/>
              <a:t> </a:t>
            </a:r>
            <a:r>
              <a:rPr lang="en-CA" dirty="0" err="1"/>
              <a:t>semble</a:t>
            </a:r>
            <a:r>
              <a:rPr lang="en-CA" dirty="0"/>
              <a:t> </a:t>
            </a:r>
            <a:r>
              <a:rPr lang="en-CA" dirty="0" err="1"/>
              <a:t>posséder</a:t>
            </a:r>
            <a:r>
              <a:rPr lang="en-CA" dirty="0"/>
              <a:t> un spectre de SER </a:t>
            </a:r>
            <a:r>
              <a:rPr lang="en-CA" dirty="0" err="1"/>
              <a:t>différent</a:t>
            </a:r>
            <a:r>
              <a:rPr lang="en-CA" dirty="0"/>
              <a:t>. </a:t>
            </a:r>
          </a:p>
          <a:p>
            <a:pPr marL="285750" indent="-285750">
              <a:lnSpc>
                <a:spcPct val="150000"/>
              </a:lnSpc>
              <a:buFont typeface="Arial" panose="020B0604020202020204" pitchFamily="34" charset="0"/>
              <a:buChar char="•"/>
            </a:pPr>
            <a:r>
              <a:rPr lang="en-CA" dirty="0"/>
              <a:t>La SER </a:t>
            </a:r>
            <a:r>
              <a:rPr lang="en-CA" dirty="0" err="1"/>
              <a:t>diminue</a:t>
            </a:r>
            <a:r>
              <a:rPr lang="en-CA" dirty="0"/>
              <a:t> avec </a:t>
            </a:r>
            <a:r>
              <a:rPr lang="en-CA" dirty="0" err="1"/>
              <a:t>l’augmentation</a:t>
            </a:r>
            <a:r>
              <a:rPr lang="en-CA" dirty="0"/>
              <a:t> de la </a:t>
            </a:r>
            <a:r>
              <a:rPr lang="en-CA" dirty="0" err="1"/>
              <a:t>fréquence</a:t>
            </a:r>
            <a:r>
              <a:rPr lang="en-CA" dirty="0"/>
              <a:t>. </a:t>
            </a:r>
          </a:p>
          <a:p>
            <a:pPr marL="285750" indent="-285750">
              <a:lnSpc>
                <a:spcPct val="150000"/>
              </a:lnSpc>
              <a:buFont typeface="Arial" panose="020B0604020202020204" pitchFamily="34" charset="0"/>
              <a:buChar char="•"/>
            </a:pPr>
            <a:r>
              <a:rPr lang="en-CA" dirty="0"/>
              <a:t>Les bateaux </a:t>
            </a:r>
            <a:r>
              <a:rPr lang="en-CA" dirty="0" err="1"/>
              <a:t>rectangulaires</a:t>
            </a:r>
            <a:r>
              <a:rPr lang="en-CA" dirty="0"/>
              <a:t> </a:t>
            </a:r>
            <a:r>
              <a:rPr lang="en-CA" dirty="0" err="1"/>
              <a:t>ont</a:t>
            </a:r>
            <a:r>
              <a:rPr lang="en-CA" dirty="0"/>
              <a:t> </a:t>
            </a:r>
            <a:r>
              <a:rPr lang="en-CA" dirty="0" err="1"/>
              <a:t>une</a:t>
            </a:r>
            <a:r>
              <a:rPr lang="en-CA" dirty="0"/>
              <a:t> SER plus </a:t>
            </a:r>
            <a:r>
              <a:rPr lang="en-CA" dirty="0" err="1"/>
              <a:t>élevée</a:t>
            </a:r>
            <a:r>
              <a:rPr lang="en-CA" dirty="0"/>
              <a:t>.</a:t>
            </a:r>
          </a:p>
          <a:p>
            <a:pPr marL="285750" indent="-285750">
              <a:lnSpc>
                <a:spcPct val="150000"/>
              </a:lnSpc>
              <a:buFont typeface="Arial" panose="020B0604020202020204" pitchFamily="34" charset="0"/>
              <a:buChar char="•"/>
            </a:pPr>
            <a:r>
              <a:rPr lang="en-CA" dirty="0"/>
              <a:t>Les bateaux </a:t>
            </a:r>
            <a:r>
              <a:rPr lang="en-CA" dirty="0" err="1"/>
              <a:t>triangulaires</a:t>
            </a:r>
            <a:r>
              <a:rPr lang="en-CA" dirty="0"/>
              <a:t> </a:t>
            </a:r>
            <a:r>
              <a:rPr lang="en-CA" dirty="0" err="1"/>
              <a:t>ont</a:t>
            </a:r>
            <a:r>
              <a:rPr lang="en-CA" dirty="0"/>
              <a:t> la SER la plus </a:t>
            </a:r>
            <a:r>
              <a:rPr lang="en-CA" dirty="0" err="1"/>
              <a:t>faible</a:t>
            </a:r>
            <a:r>
              <a:rPr lang="en-CA" dirty="0"/>
              <a:t>. </a:t>
            </a:r>
          </a:p>
        </p:txBody>
      </p:sp>
    </p:spTree>
    <p:extLst>
      <p:ext uri="{BB962C8B-B14F-4D97-AF65-F5344CB8AC3E}">
        <p14:creationId xmlns:p14="http://schemas.microsoft.com/office/powerpoint/2010/main" val="1689991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40500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Discussion</a:t>
            </a:r>
          </a:p>
        </p:txBody>
      </p:sp>
      <p:sp>
        <p:nvSpPr>
          <p:cNvPr id="3" name="Rectangle 2">
            <a:extLst>
              <a:ext uri="{FF2B5EF4-FFF2-40B4-BE49-F238E27FC236}">
                <a16:creationId xmlns:a16="http://schemas.microsoft.com/office/drawing/2014/main" id="{BA0A46BD-0FD2-481A-AB72-F6E2A27E0618}"/>
              </a:ext>
            </a:extLst>
          </p:cNvPr>
          <p:cNvSpPr/>
          <p:nvPr/>
        </p:nvSpPr>
        <p:spPr>
          <a:xfrm>
            <a:off x="6252595" y="182190"/>
            <a:ext cx="6096000" cy="923330"/>
          </a:xfrm>
          <a:prstGeom prst="rect">
            <a:avLst/>
          </a:prstGeom>
        </p:spPr>
        <p:txBody>
          <a:bodyPr>
            <a:spAutoFit/>
          </a:bodyPr>
          <a:lstStyle/>
          <a:p>
            <a:r>
              <a:rPr lang="fr-FR" dirty="0"/>
              <a:t>Discussion sur la qualité des résultats : est-ce que vos résultats représentent adéquatement les phénomènes physiques que vous avez modélisés ?</a:t>
            </a:r>
            <a:endParaRPr lang="fr-CA" dirty="0"/>
          </a:p>
        </p:txBody>
      </p:sp>
      <p:pic>
        <p:nvPicPr>
          <p:cNvPr id="5" name="Image 4">
            <a:extLst>
              <a:ext uri="{FF2B5EF4-FFF2-40B4-BE49-F238E27FC236}">
                <a16:creationId xmlns:a16="http://schemas.microsoft.com/office/drawing/2014/main" id="{7EB777E3-16B8-49BE-9787-352C631CE6C9}"/>
              </a:ext>
            </a:extLst>
          </p:cNvPr>
          <p:cNvPicPr>
            <a:picLocks noChangeAspect="1"/>
          </p:cNvPicPr>
          <p:nvPr/>
        </p:nvPicPr>
        <p:blipFill>
          <a:blip r:embed="rId2"/>
          <a:stretch>
            <a:fillRect/>
          </a:stretch>
        </p:blipFill>
        <p:spPr>
          <a:xfrm>
            <a:off x="1657430" y="1837407"/>
            <a:ext cx="3467890" cy="3467890"/>
          </a:xfrm>
          <a:prstGeom prst="rect">
            <a:avLst/>
          </a:prstGeom>
        </p:spPr>
      </p:pic>
      <p:pic>
        <p:nvPicPr>
          <p:cNvPr id="7" name="Image 6" descr="Une image contenant dessin&#10;&#10;Description générée automatiquement">
            <a:extLst>
              <a:ext uri="{FF2B5EF4-FFF2-40B4-BE49-F238E27FC236}">
                <a16:creationId xmlns:a16="http://schemas.microsoft.com/office/drawing/2014/main" id="{A758CD6B-FFC0-4479-8468-80EE13FDEC19}"/>
              </a:ext>
            </a:extLst>
          </p:cNvPr>
          <p:cNvPicPr>
            <a:picLocks noChangeAspect="1"/>
          </p:cNvPicPr>
          <p:nvPr/>
        </p:nvPicPr>
        <p:blipFill>
          <a:blip r:embed="rId3"/>
          <a:stretch>
            <a:fillRect/>
          </a:stretch>
        </p:blipFill>
        <p:spPr>
          <a:xfrm>
            <a:off x="5836436" y="1837407"/>
            <a:ext cx="3467890" cy="3467890"/>
          </a:xfrm>
          <a:prstGeom prst="rect">
            <a:avLst/>
          </a:prstGeom>
        </p:spPr>
      </p:pic>
      <p:sp>
        <p:nvSpPr>
          <p:cNvPr id="8" name="ZoneTexte 7">
            <a:extLst>
              <a:ext uri="{FF2B5EF4-FFF2-40B4-BE49-F238E27FC236}">
                <a16:creationId xmlns:a16="http://schemas.microsoft.com/office/drawing/2014/main" id="{EB1F04FC-BFB3-4254-97F2-30878D711FFA}"/>
              </a:ext>
            </a:extLst>
          </p:cNvPr>
          <p:cNvSpPr txBox="1"/>
          <p:nvPr/>
        </p:nvSpPr>
        <p:spPr>
          <a:xfrm>
            <a:off x="455643" y="1359018"/>
            <a:ext cx="7114738" cy="369332"/>
          </a:xfrm>
          <a:prstGeom prst="rect">
            <a:avLst/>
          </a:prstGeom>
          <a:noFill/>
        </p:spPr>
        <p:txBody>
          <a:bodyPr wrap="square" rtlCol="0">
            <a:spAutoFit/>
          </a:bodyPr>
          <a:lstStyle/>
          <a:p>
            <a:r>
              <a:rPr lang="fr-CA" dirty="0"/>
              <a:t>Vérification du bon fonctionnement des couches absorbantes </a:t>
            </a:r>
            <a:r>
              <a:rPr lang="fr-CA" i="1" dirty="0"/>
              <a:t>PML</a:t>
            </a:r>
          </a:p>
        </p:txBody>
      </p:sp>
      <p:sp>
        <p:nvSpPr>
          <p:cNvPr id="9" name="ZoneTexte 7">
            <a:extLst>
              <a:ext uri="{FF2B5EF4-FFF2-40B4-BE49-F238E27FC236}">
                <a16:creationId xmlns:a16="http://schemas.microsoft.com/office/drawing/2014/main" id="{D2B8F12B-07E5-43DD-8F67-9E27F949E48C}"/>
              </a:ext>
            </a:extLst>
          </p:cNvPr>
          <p:cNvSpPr txBox="1"/>
          <p:nvPr/>
        </p:nvSpPr>
        <p:spPr>
          <a:xfrm>
            <a:off x="1573619" y="5368177"/>
            <a:ext cx="7444040" cy="261610"/>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15 : À droite simulation avec les PML et à droite sans les PMLs</a:t>
            </a:r>
          </a:p>
        </p:txBody>
      </p:sp>
      <p:sp>
        <p:nvSpPr>
          <p:cNvPr id="10" name="Rectangle 9">
            <a:extLst>
              <a:ext uri="{FF2B5EF4-FFF2-40B4-BE49-F238E27FC236}">
                <a16:creationId xmlns:a16="http://schemas.microsoft.com/office/drawing/2014/main" id="{7B2C16B7-1539-4E6E-9594-8734026C8D7E}"/>
              </a:ext>
            </a:extLst>
          </p:cNvPr>
          <p:cNvSpPr/>
          <p:nvPr/>
        </p:nvSpPr>
        <p:spPr>
          <a:xfrm>
            <a:off x="1573619" y="1837407"/>
            <a:ext cx="7730707" cy="34678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079558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40500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Discussion</a:t>
            </a:r>
          </a:p>
        </p:txBody>
      </p:sp>
      <p:sp>
        <p:nvSpPr>
          <p:cNvPr id="3" name="Rectangle 2">
            <a:extLst>
              <a:ext uri="{FF2B5EF4-FFF2-40B4-BE49-F238E27FC236}">
                <a16:creationId xmlns:a16="http://schemas.microsoft.com/office/drawing/2014/main" id="{BA0A46BD-0FD2-481A-AB72-F6E2A27E0618}"/>
              </a:ext>
            </a:extLst>
          </p:cNvPr>
          <p:cNvSpPr/>
          <p:nvPr/>
        </p:nvSpPr>
        <p:spPr>
          <a:xfrm>
            <a:off x="6252595" y="182190"/>
            <a:ext cx="6096000" cy="923330"/>
          </a:xfrm>
          <a:prstGeom prst="rect">
            <a:avLst/>
          </a:prstGeom>
        </p:spPr>
        <p:txBody>
          <a:bodyPr>
            <a:spAutoFit/>
          </a:bodyPr>
          <a:lstStyle/>
          <a:p>
            <a:r>
              <a:rPr lang="fr-FR" dirty="0"/>
              <a:t>Discussion sur la qualité des résultats : est-ce que vos résultats représentent adéquatement les phénomènes physiques que vous avez modélisés ?</a:t>
            </a:r>
            <a:endParaRPr lang="fr-CA" dirty="0"/>
          </a:p>
        </p:txBody>
      </p:sp>
      <p:sp>
        <p:nvSpPr>
          <p:cNvPr id="6" name="ZoneTexte 5">
            <a:extLst>
              <a:ext uri="{FF2B5EF4-FFF2-40B4-BE49-F238E27FC236}">
                <a16:creationId xmlns:a16="http://schemas.microsoft.com/office/drawing/2014/main" id="{E7ABCABE-4C91-4F39-B67C-9D6E1E28F527}"/>
              </a:ext>
            </a:extLst>
          </p:cNvPr>
          <p:cNvSpPr txBox="1"/>
          <p:nvPr/>
        </p:nvSpPr>
        <p:spPr>
          <a:xfrm>
            <a:off x="361950" y="6381750"/>
            <a:ext cx="1885950" cy="369332"/>
          </a:xfrm>
          <a:prstGeom prst="rect">
            <a:avLst/>
          </a:prstGeom>
          <a:noFill/>
        </p:spPr>
        <p:txBody>
          <a:bodyPr wrap="square" rtlCol="0">
            <a:spAutoFit/>
          </a:bodyPr>
          <a:lstStyle/>
          <a:p>
            <a:r>
              <a:rPr lang="fr-CA" dirty="0">
                <a:solidFill>
                  <a:srgbClr val="FF0000"/>
                </a:solidFill>
                <a:highlight>
                  <a:srgbClr val="FFFF00"/>
                </a:highlight>
              </a:rPr>
              <a:t>PL max 14min30</a:t>
            </a:r>
          </a:p>
        </p:txBody>
      </p:sp>
      <p:sp>
        <p:nvSpPr>
          <p:cNvPr id="8" name="ZoneTexte 7">
            <a:extLst>
              <a:ext uri="{FF2B5EF4-FFF2-40B4-BE49-F238E27FC236}">
                <a16:creationId xmlns:a16="http://schemas.microsoft.com/office/drawing/2014/main" id="{EB1F04FC-BFB3-4254-97F2-30878D711FFA}"/>
              </a:ext>
            </a:extLst>
          </p:cNvPr>
          <p:cNvSpPr txBox="1"/>
          <p:nvPr/>
        </p:nvSpPr>
        <p:spPr>
          <a:xfrm>
            <a:off x="455643" y="1405184"/>
            <a:ext cx="8645827" cy="646331"/>
          </a:xfrm>
          <a:prstGeom prst="rect">
            <a:avLst/>
          </a:prstGeom>
          <a:noFill/>
        </p:spPr>
        <p:txBody>
          <a:bodyPr wrap="square" rtlCol="0">
            <a:spAutoFit/>
          </a:bodyPr>
          <a:lstStyle/>
          <a:p>
            <a:r>
              <a:rPr lang="fr-CA" dirty="0"/>
              <a:t>Vérification de la variation de l’onde réfléchie en fonction de l’angle de la pointe triangulaire :</a:t>
            </a:r>
          </a:p>
        </p:txBody>
      </p:sp>
      <p:pic>
        <p:nvPicPr>
          <p:cNvPr id="4" name="Sweep_angle">
            <a:hlinkClick r:id="" action="ppaction://media"/>
            <a:extLst>
              <a:ext uri="{FF2B5EF4-FFF2-40B4-BE49-F238E27FC236}">
                <a16:creationId xmlns:a16="http://schemas.microsoft.com/office/drawing/2014/main" id="{C67CF750-4886-49BD-9034-824D09C7086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4366" y="1728349"/>
            <a:ext cx="4803803" cy="4803803"/>
          </a:xfrm>
          <a:prstGeom prst="rect">
            <a:avLst/>
          </a:prstGeom>
        </p:spPr>
      </p:pic>
      <p:sp>
        <p:nvSpPr>
          <p:cNvPr id="11" name="ZoneTexte 7">
            <a:extLst>
              <a:ext uri="{FF2B5EF4-FFF2-40B4-BE49-F238E27FC236}">
                <a16:creationId xmlns:a16="http://schemas.microsoft.com/office/drawing/2014/main" id="{31B286CA-405C-4079-9D95-9ADCECCB6225}"/>
              </a:ext>
            </a:extLst>
          </p:cNvPr>
          <p:cNvSpPr txBox="1"/>
          <p:nvPr/>
        </p:nvSpPr>
        <p:spPr>
          <a:xfrm>
            <a:off x="3948777" y="6015599"/>
            <a:ext cx="4294446"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Vidéo 2 : Observation de la variation de l’orientation de l’onde émise selon l’angle de la pointe triangulaire</a:t>
            </a:r>
          </a:p>
        </p:txBody>
      </p:sp>
    </p:spTree>
    <p:extLst>
      <p:ext uri="{BB962C8B-B14F-4D97-AF65-F5344CB8AC3E}">
        <p14:creationId xmlns:p14="http://schemas.microsoft.com/office/powerpoint/2010/main" val="8999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14494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Synthèse</a:t>
            </a:r>
          </a:p>
        </p:txBody>
      </p:sp>
      <p:sp>
        <p:nvSpPr>
          <p:cNvPr id="3" name="Rectangle 2">
            <a:extLst>
              <a:ext uri="{FF2B5EF4-FFF2-40B4-BE49-F238E27FC236}">
                <a16:creationId xmlns:a16="http://schemas.microsoft.com/office/drawing/2014/main" id="{BA0A46BD-0FD2-481A-AB72-F6E2A27E0618}"/>
              </a:ext>
            </a:extLst>
          </p:cNvPr>
          <p:cNvSpPr/>
          <p:nvPr/>
        </p:nvSpPr>
        <p:spPr>
          <a:xfrm>
            <a:off x="6512653" y="325509"/>
            <a:ext cx="6096000" cy="369332"/>
          </a:xfrm>
          <a:prstGeom prst="rect">
            <a:avLst/>
          </a:prstGeom>
        </p:spPr>
        <p:txBody>
          <a:bodyPr>
            <a:spAutoFit/>
          </a:bodyPr>
          <a:lstStyle/>
          <a:p>
            <a:r>
              <a:rPr lang="fr-FR" dirty="0"/>
              <a:t>Synthèse de la présentation en quelques phrases</a:t>
            </a:r>
            <a:endParaRPr lang="fr-CA" dirty="0"/>
          </a:p>
        </p:txBody>
      </p:sp>
      <p:sp>
        <p:nvSpPr>
          <p:cNvPr id="4" name="ZoneTexte 3">
            <a:extLst>
              <a:ext uri="{FF2B5EF4-FFF2-40B4-BE49-F238E27FC236}">
                <a16:creationId xmlns:a16="http://schemas.microsoft.com/office/drawing/2014/main" id="{3CEAC38F-1B5F-4C07-A349-02B2FFB0E400}"/>
              </a:ext>
            </a:extLst>
          </p:cNvPr>
          <p:cNvSpPr txBox="1"/>
          <p:nvPr/>
        </p:nvSpPr>
        <p:spPr>
          <a:xfrm>
            <a:off x="595618" y="1359017"/>
            <a:ext cx="8137321" cy="1646605"/>
          </a:xfrm>
          <a:prstGeom prst="rect">
            <a:avLst/>
          </a:prstGeom>
          <a:noFill/>
        </p:spPr>
        <p:txBody>
          <a:bodyPr wrap="square" rtlCol="0">
            <a:spAutoFit/>
          </a:bodyPr>
          <a:lstStyle/>
          <a:p>
            <a:pPr marL="285750" indent="-285750">
              <a:buFont typeface="Arial" panose="020B0604020202020204" pitchFamily="34" charset="0"/>
              <a:buChar char="•"/>
            </a:pPr>
            <a:r>
              <a:rPr lang="fr-CA" dirty="0"/>
              <a:t>Nous sommes très satisfait de nos résultats et des apprentissages acquis dans le cadre du cours.</a:t>
            </a:r>
          </a:p>
          <a:p>
            <a:pPr marL="171450" indent="-171450">
              <a:buFont typeface="Arial" panose="020B0604020202020204" pitchFamily="34" charset="0"/>
              <a:buChar char="•"/>
            </a:pPr>
            <a:endParaRPr lang="fr-CA" sz="600" dirty="0"/>
          </a:p>
          <a:p>
            <a:pPr marL="285750" indent="-285750">
              <a:buFont typeface="Arial" panose="020B0604020202020204" pitchFamily="34" charset="0"/>
              <a:buChar char="•"/>
            </a:pPr>
            <a:r>
              <a:rPr lang="fr-CA" dirty="0"/>
              <a:t>Nous avons réussi à bien programmer une simulation d’un sonar et d’un bateau dans de l’eau</a:t>
            </a:r>
          </a:p>
          <a:p>
            <a:endParaRPr lang="fr-CA" sz="600" dirty="0"/>
          </a:p>
          <a:p>
            <a:pPr marL="285750" indent="-285750">
              <a:buFont typeface="Arial" panose="020B0604020202020204" pitchFamily="34" charset="0"/>
              <a:buChar char="•"/>
            </a:pPr>
            <a:r>
              <a:rPr lang="fr-CA" dirty="0"/>
              <a:t>Nous avons surmonté plusieurs difficultés dans ce projet</a:t>
            </a:r>
          </a:p>
        </p:txBody>
      </p:sp>
      <p:sp>
        <p:nvSpPr>
          <p:cNvPr id="5" name="ZoneTexte 4">
            <a:extLst>
              <a:ext uri="{FF2B5EF4-FFF2-40B4-BE49-F238E27FC236}">
                <a16:creationId xmlns:a16="http://schemas.microsoft.com/office/drawing/2014/main" id="{70D6AD15-75B8-4F5D-8376-6917E9710E68}"/>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1331799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3352959"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Améliorations</a:t>
            </a:r>
          </a:p>
        </p:txBody>
      </p:sp>
      <p:sp>
        <p:nvSpPr>
          <p:cNvPr id="3" name="Rectangle 2">
            <a:extLst>
              <a:ext uri="{FF2B5EF4-FFF2-40B4-BE49-F238E27FC236}">
                <a16:creationId xmlns:a16="http://schemas.microsoft.com/office/drawing/2014/main" id="{BA0A46BD-0FD2-481A-AB72-F6E2A27E0618}"/>
              </a:ext>
            </a:extLst>
          </p:cNvPr>
          <p:cNvSpPr/>
          <p:nvPr/>
        </p:nvSpPr>
        <p:spPr>
          <a:xfrm>
            <a:off x="5925424" y="187009"/>
            <a:ext cx="6096000" cy="646331"/>
          </a:xfrm>
          <a:prstGeom prst="rect">
            <a:avLst/>
          </a:prstGeom>
        </p:spPr>
        <p:txBody>
          <a:bodyPr>
            <a:spAutoFit/>
          </a:bodyPr>
          <a:lstStyle/>
          <a:p>
            <a:r>
              <a:rPr lang="fr-FR" dirty="0"/>
              <a:t>Améliorations désirées pour compléter le projet à votre entière satisfaction </a:t>
            </a:r>
            <a:endParaRPr lang="fr-CA" dirty="0"/>
          </a:p>
        </p:txBody>
      </p:sp>
      <p:sp>
        <p:nvSpPr>
          <p:cNvPr id="4" name="ZoneTexte 3">
            <a:extLst>
              <a:ext uri="{FF2B5EF4-FFF2-40B4-BE49-F238E27FC236}">
                <a16:creationId xmlns:a16="http://schemas.microsoft.com/office/drawing/2014/main" id="{8D1974CE-FCCC-43DC-95BB-F4B75B2A7BB5}"/>
              </a:ext>
            </a:extLst>
          </p:cNvPr>
          <p:cNvSpPr txBox="1"/>
          <p:nvPr/>
        </p:nvSpPr>
        <p:spPr>
          <a:xfrm>
            <a:off x="455643" y="1359018"/>
            <a:ext cx="6624665" cy="2746906"/>
          </a:xfrm>
          <a:prstGeom prst="rect">
            <a:avLst/>
          </a:prstGeom>
          <a:noFill/>
        </p:spPr>
        <p:txBody>
          <a:bodyPr wrap="square" rtlCol="0">
            <a:spAutoFit/>
          </a:bodyPr>
          <a:lstStyle/>
          <a:p>
            <a:r>
              <a:rPr lang="fr-CA" dirty="0"/>
              <a:t>Les quelques améliorations suivantes nous rendraient entièrement satisfait de notre projet :</a:t>
            </a:r>
          </a:p>
          <a:p>
            <a:r>
              <a:rPr lang="fr-CA" sz="1050" dirty="0"/>
              <a:t> </a:t>
            </a:r>
          </a:p>
          <a:p>
            <a:pPr marL="285750" indent="-285750">
              <a:buFont typeface="Arial" panose="020B0604020202020204" pitchFamily="34" charset="0"/>
              <a:buChar char="•"/>
            </a:pPr>
            <a:r>
              <a:rPr lang="fr-CA" dirty="0"/>
              <a:t>Trouver une façon plus rigoureuse pour calculer la SER</a:t>
            </a:r>
          </a:p>
          <a:p>
            <a:endParaRPr lang="fr-CA" sz="600" dirty="0"/>
          </a:p>
          <a:p>
            <a:pPr marL="285750" indent="-285750">
              <a:buFont typeface="Arial" panose="020B0604020202020204" pitchFamily="34" charset="0"/>
              <a:buChar char="•"/>
            </a:pPr>
            <a:r>
              <a:rPr lang="fr-CA" dirty="0"/>
              <a:t>Utiliser des valeurs théoriques pour obtenir des résultats encore plus prêt de la réalité</a:t>
            </a:r>
          </a:p>
          <a:p>
            <a:endParaRPr lang="fr-CA" sz="600" dirty="0"/>
          </a:p>
          <a:p>
            <a:pPr marL="285750" indent="-285750">
              <a:buFont typeface="Arial" panose="020B0604020202020204" pitchFamily="34" charset="0"/>
              <a:buChar char="•"/>
            </a:pPr>
            <a:r>
              <a:rPr lang="fr-CA" dirty="0"/>
              <a:t>Optimiser le code de différentes façon comme mettre des parties en parallèle, division en sous domaine</a:t>
            </a:r>
          </a:p>
          <a:p>
            <a:endParaRPr lang="fr-CA" sz="600" dirty="0"/>
          </a:p>
          <a:p>
            <a:pPr marL="285750" indent="-285750">
              <a:buFont typeface="Arial" panose="020B0604020202020204" pitchFamily="34" charset="0"/>
              <a:buChar char="•"/>
            </a:pPr>
            <a:r>
              <a:rPr lang="fr-CA" dirty="0"/>
              <a:t>Tester un espace de paramètres plus grand</a:t>
            </a:r>
          </a:p>
        </p:txBody>
      </p:sp>
      <p:sp>
        <p:nvSpPr>
          <p:cNvPr id="5" name="ZoneTexte 4">
            <a:extLst>
              <a:ext uri="{FF2B5EF4-FFF2-40B4-BE49-F238E27FC236}">
                <a16:creationId xmlns:a16="http://schemas.microsoft.com/office/drawing/2014/main" id="{5207B7B7-3D2B-4FD8-A40B-C735DD669D88}"/>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4105811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8780636"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Modélisation des phénomènes physiques</a:t>
            </a:r>
          </a:p>
        </p:txBody>
      </p:sp>
      <p:sp>
        <p:nvSpPr>
          <p:cNvPr id="3" name="ZoneTexte 2">
            <a:extLst>
              <a:ext uri="{FF2B5EF4-FFF2-40B4-BE49-F238E27FC236}">
                <a16:creationId xmlns:a16="http://schemas.microsoft.com/office/drawing/2014/main" id="{9D2F5128-18F1-47A4-B9C1-1B3FF686D290}"/>
              </a:ext>
            </a:extLst>
          </p:cNvPr>
          <p:cNvSpPr txBox="1"/>
          <p:nvPr/>
        </p:nvSpPr>
        <p:spPr>
          <a:xfrm>
            <a:off x="5133657" y="90083"/>
            <a:ext cx="7058343" cy="646331"/>
          </a:xfrm>
          <a:prstGeom prst="rect">
            <a:avLst/>
          </a:prstGeom>
          <a:noFill/>
        </p:spPr>
        <p:txBody>
          <a:bodyPr wrap="none" rtlCol="0">
            <a:spAutoFit/>
          </a:bodyPr>
          <a:lstStyle/>
          <a:p>
            <a:r>
              <a:rPr lang="fr-FR" dirty="0"/>
              <a:t>Description des phénomènes physiques qui régissent le problème, </a:t>
            </a:r>
          </a:p>
          <a:p>
            <a:r>
              <a:rPr lang="fr-FR" dirty="0"/>
              <a:t>avec les équations mathématiques qui les modélisent </a:t>
            </a:r>
            <a:endParaRPr lang="fr-CA" dirty="0"/>
          </a:p>
        </p:txBody>
      </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AFE80FC-4E05-4610-9D57-A2C330D17602}"/>
                  </a:ext>
                </a:extLst>
              </p:cNvPr>
              <p:cNvSpPr txBox="1"/>
              <p:nvPr/>
            </p:nvSpPr>
            <p:spPr>
              <a:xfrm>
                <a:off x="545284" y="1426128"/>
                <a:ext cx="7533314" cy="1908471"/>
              </a:xfrm>
              <a:prstGeom prst="rect">
                <a:avLst/>
              </a:prstGeom>
              <a:noFill/>
            </p:spPr>
            <p:txBody>
              <a:bodyPr wrap="square" rtlCol="0">
                <a:spAutoFit/>
              </a:bodyPr>
              <a:lstStyle/>
              <a:p>
                <a:r>
                  <a:rPr lang="fr-CA" dirty="0"/>
                  <a:t>La méthode des différences finies dans le domaine fréquentiel avec source (FDFD-Avec source) est choisie pour la résolution numérique :</a:t>
                </a:r>
              </a:p>
              <a:p>
                <a:pPr marL="285750" indent="-285750">
                  <a:lnSpc>
                    <a:spcPct val="150000"/>
                  </a:lnSpc>
                  <a:buFont typeface="Arial" panose="020B0604020202020204" pitchFamily="34" charset="0"/>
                  <a:buChar char="•"/>
                </a:pPr>
                <a:r>
                  <a:rPr lang="fr-CA" dirty="0"/>
                  <a:t>Relativement plus simple à implémenter</a:t>
                </a:r>
              </a:p>
              <a:p>
                <a:pPr marL="285750" indent="-285750">
                  <a:lnSpc>
                    <a:spcPct val="150000"/>
                  </a:lnSpc>
                  <a:buFont typeface="Arial" panose="020B0604020202020204" pitchFamily="34" charset="0"/>
                  <a:buChar char="•"/>
                </a:pPr>
                <a:r>
                  <a:rPr lang="fr-CA" dirty="0"/>
                  <a:t>Les résultats sont facilement interprétables</a:t>
                </a:r>
              </a:p>
              <a:p>
                <a:pPr marL="285750" indent="-285750">
                  <a:lnSpc>
                    <a:spcPct val="150000"/>
                  </a:lnSpc>
                  <a:buFont typeface="Arial" panose="020B0604020202020204" pitchFamily="34" charset="0"/>
                  <a:buChar char="•"/>
                </a:pPr>
                <a:r>
                  <a:rPr lang="fr-CA" dirty="0"/>
                  <a:t>Très rapide, car une seule résolution </a:t>
                </a:r>
                <a14:m>
                  <m:oMath xmlns:m="http://schemas.openxmlformats.org/officeDocument/2006/math">
                    <m:r>
                      <a:rPr lang="fr-CA" b="1" i="1" smtClean="0">
                        <a:latin typeface="Cambria Math" panose="02040503050406030204" pitchFamily="18" charset="0"/>
                      </a:rPr>
                      <m:t>𝑨</m:t>
                    </m:r>
                    <m:acc>
                      <m:accPr>
                        <m:chr m:val="⃗"/>
                        <m:ctrlPr>
                          <a:rPr lang="fr-CA" b="1" i="1" smtClean="0">
                            <a:latin typeface="Cambria Math" panose="02040503050406030204" pitchFamily="18" charset="0"/>
                          </a:rPr>
                        </m:ctrlPr>
                      </m:accPr>
                      <m:e>
                        <m:r>
                          <a:rPr lang="fr-CA" b="1" i="1" smtClean="0">
                            <a:latin typeface="Cambria Math" panose="02040503050406030204" pitchFamily="18" charset="0"/>
                          </a:rPr>
                          <m:t>𝒙</m:t>
                        </m:r>
                      </m:e>
                    </m:acc>
                    <m:r>
                      <a:rPr lang="fr-CA" b="1" i="1" smtClean="0">
                        <a:latin typeface="Cambria Math" panose="02040503050406030204" pitchFamily="18" charset="0"/>
                      </a:rPr>
                      <m:t>=</m:t>
                    </m:r>
                    <m:acc>
                      <m:accPr>
                        <m:chr m:val="⃗"/>
                        <m:ctrlPr>
                          <a:rPr lang="fr-CA" b="1" i="1" smtClean="0">
                            <a:latin typeface="Cambria Math" panose="02040503050406030204" pitchFamily="18" charset="0"/>
                          </a:rPr>
                        </m:ctrlPr>
                      </m:accPr>
                      <m:e>
                        <m:r>
                          <a:rPr lang="fr-CA" b="1" i="1" smtClean="0">
                            <a:latin typeface="Cambria Math" panose="02040503050406030204" pitchFamily="18" charset="0"/>
                          </a:rPr>
                          <m:t>𝒃</m:t>
                        </m:r>
                      </m:e>
                    </m:acc>
                  </m:oMath>
                </a14:m>
                <a:r>
                  <a:rPr lang="fr-CA" b="1" dirty="0"/>
                  <a:t> </a:t>
                </a:r>
                <a:r>
                  <a:rPr lang="fr-CA" dirty="0"/>
                  <a:t>par fréquence</a:t>
                </a:r>
              </a:p>
            </p:txBody>
          </p:sp>
        </mc:Choice>
        <mc:Fallback xmlns="">
          <p:sp>
            <p:nvSpPr>
              <p:cNvPr id="12" name="ZoneTexte 11">
                <a:extLst>
                  <a:ext uri="{FF2B5EF4-FFF2-40B4-BE49-F238E27FC236}">
                    <a16:creationId xmlns:a16="http://schemas.microsoft.com/office/drawing/2014/main" id="{FAFE80FC-4E05-4610-9D57-A2C330D17602}"/>
                  </a:ext>
                </a:extLst>
              </p:cNvPr>
              <p:cNvSpPr txBox="1">
                <a:spLocks noRot="1" noChangeAspect="1" noMove="1" noResize="1" noEditPoints="1" noAdjustHandles="1" noChangeArrowheads="1" noChangeShapeType="1" noTextEdit="1"/>
              </p:cNvSpPr>
              <p:nvPr/>
            </p:nvSpPr>
            <p:spPr>
              <a:xfrm>
                <a:off x="545284" y="1426128"/>
                <a:ext cx="7533314" cy="1908471"/>
              </a:xfrm>
              <a:prstGeom prst="rect">
                <a:avLst/>
              </a:prstGeom>
              <a:blipFill>
                <a:blip r:embed="rId2"/>
                <a:stretch>
                  <a:fillRect l="-647" t="-2236" b="-2875"/>
                </a:stretch>
              </a:blipFill>
            </p:spPr>
            <p:txBody>
              <a:bodyPr/>
              <a:lstStyle/>
              <a:p>
                <a:r>
                  <a:rPr lang="fr-CA">
                    <a:noFill/>
                  </a:rPr>
                  <a:t> </a:t>
                </a:r>
              </a:p>
            </p:txBody>
          </p:sp>
        </mc:Fallback>
      </mc:AlternateContent>
      <p:pic>
        <p:nvPicPr>
          <p:cNvPr id="13" name="Image 12">
            <a:extLst>
              <a:ext uri="{FF2B5EF4-FFF2-40B4-BE49-F238E27FC236}">
                <a16:creationId xmlns:a16="http://schemas.microsoft.com/office/drawing/2014/main" id="{E91478B8-A55A-4583-8020-A119BB2D0833}"/>
              </a:ext>
            </a:extLst>
          </p:cNvPr>
          <p:cNvPicPr>
            <a:picLocks noChangeAspect="1"/>
          </p:cNvPicPr>
          <p:nvPr/>
        </p:nvPicPr>
        <p:blipFill>
          <a:blip r:embed="rId3"/>
          <a:stretch>
            <a:fillRect/>
          </a:stretch>
        </p:blipFill>
        <p:spPr>
          <a:xfrm>
            <a:off x="545284" y="3429000"/>
            <a:ext cx="7323589" cy="1814049"/>
          </a:xfrm>
          <a:prstGeom prst="rect">
            <a:avLst/>
          </a:prstGeom>
        </p:spPr>
      </p:pic>
      <p:sp>
        <p:nvSpPr>
          <p:cNvPr id="14" name="ZoneTexte 13">
            <a:extLst>
              <a:ext uri="{FF2B5EF4-FFF2-40B4-BE49-F238E27FC236}">
                <a16:creationId xmlns:a16="http://schemas.microsoft.com/office/drawing/2014/main" id="{71109387-AFA3-42AC-AFE6-B11383172006}"/>
              </a:ext>
            </a:extLst>
          </p:cNvPr>
          <p:cNvSpPr txBox="1"/>
          <p:nvPr/>
        </p:nvSpPr>
        <p:spPr>
          <a:xfrm>
            <a:off x="545284" y="5216428"/>
            <a:ext cx="7021586" cy="261610"/>
          </a:xfrm>
          <a:prstGeom prst="rect">
            <a:avLst/>
          </a:prstGeom>
          <a:noFill/>
        </p:spPr>
        <p:txBody>
          <a:bodyPr wrap="square" rtlCol="0">
            <a:spAutoFit/>
          </a:bodyPr>
          <a:lstStyle/>
          <a:p>
            <a:r>
              <a:rPr lang="fr-CA" sz="1100" dirty="0">
                <a:solidFill>
                  <a:schemeClr val="tx1">
                    <a:lumMod val="85000"/>
                    <a:lumOff val="15000"/>
                  </a:schemeClr>
                </a:solidFill>
              </a:rPr>
              <a:t>Tableau 1 : Comparaison des différentes approches</a:t>
            </a:r>
          </a:p>
        </p:txBody>
      </p:sp>
      <p:sp>
        <p:nvSpPr>
          <p:cNvPr id="9" name="ZoneTexte 8">
            <a:extLst>
              <a:ext uri="{FF2B5EF4-FFF2-40B4-BE49-F238E27FC236}">
                <a16:creationId xmlns:a16="http://schemas.microsoft.com/office/drawing/2014/main" id="{164052C0-C919-4EF6-B352-BDCE01BD3D8B}"/>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2271164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3352959"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Références</a:t>
            </a:r>
          </a:p>
        </p:txBody>
      </p:sp>
      <p:sp>
        <p:nvSpPr>
          <p:cNvPr id="3" name="Rectangle 2">
            <a:extLst>
              <a:ext uri="{FF2B5EF4-FFF2-40B4-BE49-F238E27FC236}">
                <a16:creationId xmlns:a16="http://schemas.microsoft.com/office/drawing/2014/main" id="{BA0A46BD-0FD2-481A-AB72-F6E2A27E0618}"/>
              </a:ext>
            </a:extLst>
          </p:cNvPr>
          <p:cNvSpPr/>
          <p:nvPr/>
        </p:nvSpPr>
        <p:spPr>
          <a:xfrm>
            <a:off x="455643" y="1133356"/>
            <a:ext cx="9624022" cy="4924425"/>
          </a:xfrm>
          <a:prstGeom prst="rect">
            <a:avLst/>
          </a:prstGeom>
        </p:spPr>
        <p:txBody>
          <a:bodyPr wrap="square">
            <a:spAutoFit/>
          </a:bodyPr>
          <a:lstStyle/>
          <a:p>
            <a:r>
              <a:rPr lang="fr-FR" sz="1400" dirty="0"/>
              <a:t>[1] P. Mathew, «</a:t>
            </a:r>
            <a:r>
              <a:rPr lang="en-US" sz="1400" i="1" dirty="0"/>
              <a:t>Application of SONAR in ships»</a:t>
            </a:r>
            <a:r>
              <a:rPr lang="fr-FR" sz="1400" dirty="0"/>
              <a:t>, </a:t>
            </a:r>
            <a:r>
              <a:rPr lang="fr-FR" sz="1400" dirty="0" err="1"/>
              <a:t>ResearchGate</a:t>
            </a:r>
            <a:r>
              <a:rPr lang="fr-FR" sz="1400" dirty="0"/>
              <a:t>, </a:t>
            </a:r>
            <a:r>
              <a:rPr lang="fr-CA" sz="1400" dirty="0"/>
              <a:t>https://www.researchgate.net/figure/Figure-Application-of-SONAR-in-ships_fig1_325895667 </a:t>
            </a:r>
            <a:r>
              <a:rPr lang="fr-FR" sz="1400" dirty="0"/>
              <a:t>[En ligne ; Page disponible le 8 avril 2020].</a:t>
            </a:r>
          </a:p>
          <a:p>
            <a:endParaRPr lang="fr-FR" sz="600" dirty="0"/>
          </a:p>
          <a:p>
            <a:r>
              <a:rPr lang="fr-FR" sz="1400" dirty="0"/>
              <a:t>[2] </a:t>
            </a:r>
            <a:r>
              <a:rPr lang="fr-FR" sz="1400" dirty="0" err="1"/>
              <a:t>Elbit</a:t>
            </a:r>
            <a:r>
              <a:rPr lang="fr-FR" sz="1400" dirty="0"/>
              <a:t> </a:t>
            </a:r>
            <a:r>
              <a:rPr lang="fr-FR" sz="1400" dirty="0" err="1"/>
              <a:t>Systems</a:t>
            </a:r>
            <a:r>
              <a:rPr lang="fr-FR" sz="1400" dirty="0"/>
              <a:t>, «</a:t>
            </a:r>
            <a:r>
              <a:rPr lang="fr-FR" sz="1400" i="1" dirty="0"/>
              <a:t>C-BASS</a:t>
            </a:r>
            <a:r>
              <a:rPr lang="fr-FR" sz="1400" dirty="0"/>
              <a:t>», Hull </a:t>
            </a:r>
            <a:r>
              <a:rPr lang="fr-FR" sz="1400" dirty="0" err="1"/>
              <a:t>Mounted</a:t>
            </a:r>
            <a:r>
              <a:rPr lang="fr-FR" sz="1400" dirty="0"/>
              <a:t> Sonar, https://www.elbitsystems-uk.com/what-we-do/naval/underwater-warfare/sonar-systems [En ligne ; Page disponible le 8 avril 2020].</a:t>
            </a:r>
          </a:p>
          <a:p>
            <a:endParaRPr lang="fr-FR" sz="600" dirty="0"/>
          </a:p>
          <a:p>
            <a:r>
              <a:rPr lang="fr-CA" sz="1400" dirty="0"/>
              <a:t>[3] T. K. </a:t>
            </a:r>
            <a:r>
              <a:rPr lang="fr-CA" sz="1400" dirty="0" err="1"/>
              <a:t>Katsibas</a:t>
            </a:r>
            <a:r>
              <a:rPr lang="fr-CA" sz="1400" dirty="0"/>
              <a:t> and C. S. </a:t>
            </a:r>
            <a:r>
              <a:rPr lang="fr-CA" sz="1400" dirty="0" err="1"/>
              <a:t>Antonopoulos</a:t>
            </a:r>
            <a:r>
              <a:rPr lang="fr-CA" sz="1400" dirty="0"/>
              <a:t>, “An efficient </a:t>
            </a:r>
            <a:r>
              <a:rPr lang="fr-CA" sz="1400" dirty="0" err="1"/>
              <a:t>pml</a:t>
            </a:r>
            <a:r>
              <a:rPr lang="fr-CA" sz="1400" dirty="0"/>
              <a:t> </a:t>
            </a:r>
            <a:r>
              <a:rPr lang="fr-CA" sz="1400" dirty="0" err="1"/>
              <a:t>absorbing</a:t>
            </a:r>
            <a:r>
              <a:rPr lang="fr-CA" sz="1400" dirty="0"/>
              <a:t> medium in </a:t>
            </a:r>
            <a:r>
              <a:rPr lang="fr-CA" sz="1400" dirty="0" err="1"/>
              <a:t>fdtd</a:t>
            </a:r>
            <a:r>
              <a:rPr lang="fr-CA" sz="1400" dirty="0"/>
              <a:t> simulations of </a:t>
            </a:r>
            <a:r>
              <a:rPr lang="fr-CA" sz="1400" dirty="0" err="1"/>
              <a:t>acousticscattering</a:t>
            </a:r>
            <a:r>
              <a:rPr lang="fr-CA" sz="1400" dirty="0"/>
              <a:t> in </a:t>
            </a:r>
            <a:r>
              <a:rPr lang="fr-CA" sz="1400" dirty="0" err="1"/>
              <a:t>lossy</a:t>
            </a:r>
            <a:r>
              <a:rPr lang="fr-CA" sz="1400" dirty="0"/>
              <a:t> media,” in2002 IEEE </a:t>
            </a:r>
            <a:r>
              <a:rPr lang="fr-CA" sz="1400" dirty="0" err="1"/>
              <a:t>Ultrasonics</a:t>
            </a:r>
            <a:r>
              <a:rPr lang="fr-CA" sz="1400" dirty="0"/>
              <a:t> Symposium, 2002. Proceedings.,1, pp. 551–554, IEEE,2002.</a:t>
            </a:r>
          </a:p>
          <a:p>
            <a:endParaRPr lang="fr-CA" sz="600" dirty="0"/>
          </a:p>
          <a:p>
            <a:r>
              <a:rPr lang="fr-CA" sz="1400" dirty="0"/>
              <a:t>[4] S. Ernst Schmidt, “</a:t>
            </a:r>
            <a:r>
              <a:rPr lang="fr-CA" sz="1400" dirty="0" err="1"/>
              <a:t>Properties</a:t>
            </a:r>
            <a:r>
              <a:rPr lang="fr-CA" sz="1400" dirty="0"/>
              <a:t> of water and </a:t>
            </a:r>
            <a:r>
              <a:rPr lang="fr-CA" sz="1400" dirty="0" err="1"/>
              <a:t>steam</a:t>
            </a:r>
            <a:r>
              <a:rPr lang="fr-CA" sz="1400" dirty="0"/>
              <a:t> in si-</a:t>
            </a:r>
            <a:r>
              <a:rPr lang="fr-CA" sz="1400" dirty="0" err="1"/>
              <a:t>units</a:t>
            </a:r>
            <a:r>
              <a:rPr lang="fr-CA" sz="1400" dirty="0"/>
              <a:t>,”IEEE Transactions on </a:t>
            </a:r>
            <a:r>
              <a:rPr lang="fr-CA" sz="1400" dirty="0" err="1"/>
              <a:t>antennas</a:t>
            </a:r>
            <a:r>
              <a:rPr lang="fr-CA" sz="1400" dirty="0"/>
              <a:t> and propagation, 1969.</a:t>
            </a:r>
          </a:p>
          <a:p>
            <a:endParaRPr lang="fr-CA" sz="600" dirty="0"/>
          </a:p>
          <a:p>
            <a:r>
              <a:rPr lang="fr-CA" sz="1400" dirty="0"/>
              <a:t>[5] E. </a:t>
            </a:r>
            <a:r>
              <a:rPr lang="fr-CA" sz="1400" dirty="0" err="1"/>
              <a:t>ToolBox</a:t>
            </a:r>
            <a:r>
              <a:rPr lang="fr-CA" sz="1400" dirty="0"/>
              <a:t>, “Wood </a:t>
            </a:r>
            <a:r>
              <a:rPr lang="fr-CA" sz="1400" dirty="0" err="1"/>
              <a:t>species</a:t>
            </a:r>
            <a:r>
              <a:rPr lang="fr-CA" sz="1400" dirty="0"/>
              <a:t> - </a:t>
            </a:r>
            <a:r>
              <a:rPr lang="fr-CA" sz="1400" dirty="0" err="1"/>
              <a:t>moisture</a:t>
            </a:r>
            <a:r>
              <a:rPr lang="fr-CA" sz="1400" dirty="0"/>
              <a:t> content and </a:t>
            </a:r>
            <a:r>
              <a:rPr lang="fr-CA" sz="1400" dirty="0" err="1"/>
              <a:t>weight</a:t>
            </a:r>
            <a:r>
              <a:rPr lang="fr-CA" sz="1400" dirty="0"/>
              <a:t>.”https://www.engineeringtoolbox.com/weigt-wood-d_821.html, 2005. [En ligne ; Page disponible le 14 février 2020].</a:t>
            </a:r>
          </a:p>
          <a:p>
            <a:endParaRPr lang="fr-CA" sz="600" dirty="0"/>
          </a:p>
          <a:p>
            <a:r>
              <a:rPr lang="fr-CA" sz="1400" dirty="0"/>
              <a:t>[6] E.  </a:t>
            </a:r>
            <a:r>
              <a:rPr lang="fr-CA" sz="1400" dirty="0" err="1"/>
              <a:t>ToolBox</a:t>
            </a:r>
            <a:r>
              <a:rPr lang="fr-CA" sz="1400" dirty="0"/>
              <a:t>,  “Water  -  </a:t>
            </a:r>
            <a:r>
              <a:rPr lang="fr-CA" sz="1400" dirty="0" err="1"/>
              <a:t>dynamic</a:t>
            </a:r>
            <a:r>
              <a:rPr lang="fr-CA" sz="1400" dirty="0"/>
              <a:t>  and  </a:t>
            </a:r>
            <a:r>
              <a:rPr lang="fr-CA" sz="1400" dirty="0" err="1"/>
              <a:t>kinematic</a:t>
            </a:r>
            <a:r>
              <a:rPr lang="fr-CA" sz="1400" dirty="0"/>
              <a:t>  </a:t>
            </a:r>
            <a:r>
              <a:rPr lang="fr-CA" sz="1400" dirty="0" err="1"/>
              <a:t>viscosity</a:t>
            </a:r>
            <a:r>
              <a:rPr lang="fr-CA" sz="1400" dirty="0"/>
              <a:t>.”https://www.engineeringtoolbox.com/water-dynamic-kinematic-viscosity-d_596.html?vA=25&amp;units=C#, 2004.  [En ligne ; Page disponible le 21 février 2020].</a:t>
            </a:r>
          </a:p>
          <a:p>
            <a:endParaRPr lang="fr-CA" sz="600" dirty="0"/>
          </a:p>
          <a:p>
            <a:r>
              <a:rPr lang="fr-CA" sz="1400" dirty="0"/>
              <a:t>[7] E.   </a:t>
            </a:r>
            <a:r>
              <a:rPr lang="fr-CA" sz="1400" dirty="0" err="1"/>
              <a:t>ToolBox</a:t>
            </a:r>
            <a:r>
              <a:rPr lang="fr-CA" sz="1400" dirty="0"/>
              <a:t>,   “Bulk   </a:t>
            </a:r>
            <a:r>
              <a:rPr lang="fr-CA" sz="1400" dirty="0" err="1"/>
              <a:t>modulus</a:t>
            </a:r>
            <a:r>
              <a:rPr lang="fr-CA" sz="1400" dirty="0"/>
              <a:t>   and   </a:t>
            </a:r>
            <a:r>
              <a:rPr lang="fr-CA" sz="1400" dirty="0" err="1"/>
              <a:t>fluid</a:t>
            </a:r>
            <a:r>
              <a:rPr lang="fr-CA" sz="1400" dirty="0"/>
              <a:t>   </a:t>
            </a:r>
            <a:r>
              <a:rPr lang="fr-CA" sz="1400" dirty="0" err="1"/>
              <a:t>elasticity</a:t>
            </a:r>
            <a:r>
              <a:rPr lang="fr-CA" sz="1400" dirty="0"/>
              <a:t>.”https://www.engineeringtoolbox.com/bulk-modulus-elasticity-d_585.html, 2004. [En ligne ; Page disponible le 21 février 2020].</a:t>
            </a:r>
          </a:p>
          <a:p>
            <a:endParaRPr lang="fr-CA" sz="600" dirty="0"/>
          </a:p>
          <a:p>
            <a:r>
              <a:rPr lang="fr-CA" sz="1400" dirty="0"/>
              <a:t>[8] D. W. Green, J. E. </a:t>
            </a:r>
            <a:r>
              <a:rPr lang="fr-CA" sz="1400" dirty="0" err="1"/>
              <a:t>Winandy</a:t>
            </a:r>
            <a:r>
              <a:rPr lang="fr-CA" sz="1400" dirty="0"/>
              <a:t>, and D. E. </a:t>
            </a:r>
            <a:r>
              <a:rPr lang="fr-CA" sz="1400" dirty="0" err="1"/>
              <a:t>Kretschmann</a:t>
            </a:r>
            <a:r>
              <a:rPr lang="fr-CA" sz="1400" dirty="0"/>
              <a:t>, “</a:t>
            </a:r>
            <a:r>
              <a:rPr lang="fr-CA" sz="1400" dirty="0" err="1"/>
              <a:t>Mechanical</a:t>
            </a:r>
            <a:r>
              <a:rPr lang="fr-CA" sz="1400" dirty="0"/>
              <a:t> </a:t>
            </a:r>
            <a:r>
              <a:rPr lang="fr-CA" sz="1400" dirty="0" err="1"/>
              <a:t>properties</a:t>
            </a:r>
            <a:r>
              <a:rPr lang="fr-CA" sz="1400" dirty="0"/>
              <a:t> of </a:t>
            </a:r>
            <a:r>
              <a:rPr lang="fr-CA" sz="1400" dirty="0" err="1"/>
              <a:t>wood</a:t>
            </a:r>
            <a:r>
              <a:rPr lang="fr-CA" sz="1400" dirty="0"/>
              <a:t>,”Wood </a:t>
            </a:r>
            <a:r>
              <a:rPr lang="fr-CA" sz="1400" dirty="0" err="1"/>
              <a:t>handbook</a:t>
            </a:r>
            <a:r>
              <a:rPr lang="fr-CA" sz="1400" dirty="0"/>
              <a:t> : </a:t>
            </a:r>
            <a:r>
              <a:rPr lang="fr-CA" sz="1400" dirty="0" err="1"/>
              <a:t>woodas</a:t>
            </a:r>
            <a:r>
              <a:rPr lang="fr-CA" sz="1400" dirty="0"/>
              <a:t> an engineering </a:t>
            </a:r>
            <a:r>
              <a:rPr lang="fr-CA" sz="1400" dirty="0" err="1"/>
              <a:t>material</a:t>
            </a:r>
            <a:r>
              <a:rPr lang="fr-CA" sz="1400" dirty="0"/>
              <a:t>. Madison, WI : USDA Forest Service, Forest </a:t>
            </a:r>
            <a:r>
              <a:rPr lang="fr-CA" sz="1400" dirty="0" err="1"/>
              <a:t>Products</a:t>
            </a:r>
            <a:r>
              <a:rPr lang="fr-CA" sz="1400" dirty="0"/>
              <a:t> </a:t>
            </a:r>
            <a:r>
              <a:rPr lang="fr-CA" sz="1400" dirty="0" err="1"/>
              <a:t>Laboratory</a:t>
            </a:r>
            <a:r>
              <a:rPr lang="fr-CA" sz="1400" dirty="0"/>
              <a:t>, 1999. </a:t>
            </a:r>
            <a:r>
              <a:rPr lang="fr-CA" sz="1400" dirty="0" err="1"/>
              <a:t>Generaltechnical</a:t>
            </a:r>
            <a:r>
              <a:rPr lang="fr-CA" sz="1400" dirty="0"/>
              <a:t> report FPL ; GTR-113 : Pages 4.1-4.45113, 1999.</a:t>
            </a:r>
          </a:p>
          <a:p>
            <a:endParaRPr lang="fr-CA" sz="600" dirty="0"/>
          </a:p>
          <a:p>
            <a:r>
              <a:rPr lang="fr-CA" sz="1400" dirty="0"/>
              <a:t>[9] D. </a:t>
            </a:r>
            <a:r>
              <a:rPr lang="fr-CA" sz="1400" dirty="0" err="1"/>
              <a:t>Elhanan</a:t>
            </a:r>
            <a:r>
              <a:rPr lang="fr-CA" sz="1400" dirty="0"/>
              <a:t>, “ </a:t>
            </a:r>
            <a:r>
              <a:rPr lang="en-US" sz="1400" dirty="0"/>
              <a:t>An Absolute Beginner’s Guide To Google </a:t>
            </a:r>
            <a:r>
              <a:rPr lang="en-US" sz="1400" dirty="0" err="1"/>
              <a:t>Colaboratory</a:t>
            </a:r>
            <a:r>
              <a:rPr lang="fr-CA" sz="1400" dirty="0"/>
              <a:t>”, https://medium.com/@dinaelhanan/an-absolute-beginners-guide-to-google-colaboratory-d55c0eb375de </a:t>
            </a:r>
            <a:r>
              <a:rPr lang="fr-FR" sz="1400" dirty="0"/>
              <a:t>[En ligne ; Page disponible le 8 avril 2020].</a:t>
            </a:r>
            <a:endParaRPr lang="fr-CA" sz="1400" dirty="0"/>
          </a:p>
        </p:txBody>
      </p:sp>
    </p:spTree>
    <p:extLst>
      <p:ext uri="{BB962C8B-B14F-4D97-AF65-F5344CB8AC3E}">
        <p14:creationId xmlns:p14="http://schemas.microsoft.com/office/powerpoint/2010/main" val="335560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8780636"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Modélisation des phénomènes physiques</a:t>
            </a:r>
          </a:p>
        </p:txBody>
      </p:sp>
      <p:sp>
        <p:nvSpPr>
          <p:cNvPr id="3" name="ZoneTexte 2">
            <a:extLst>
              <a:ext uri="{FF2B5EF4-FFF2-40B4-BE49-F238E27FC236}">
                <a16:creationId xmlns:a16="http://schemas.microsoft.com/office/drawing/2014/main" id="{9D2F5128-18F1-47A4-B9C1-1B3FF686D290}"/>
              </a:ext>
            </a:extLst>
          </p:cNvPr>
          <p:cNvSpPr txBox="1"/>
          <p:nvPr/>
        </p:nvSpPr>
        <p:spPr>
          <a:xfrm>
            <a:off x="5133657" y="90083"/>
            <a:ext cx="7058343" cy="646331"/>
          </a:xfrm>
          <a:prstGeom prst="rect">
            <a:avLst/>
          </a:prstGeom>
          <a:noFill/>
        </p:spPr>
        <p:txBody>
          <a:bodyPr wrap="none" rtlCol="0">
            <a:spAutoFit/>
          </a:bodyPr>
          <a:lstStyle/>
          <a:p>
            <a:r>
              <a:rPr lang="fr-FR" dirty="0"/>
              <a:t>Description des phénomènes physiques qui régissent le problème, </a:t>
            </a:r>
          </a:p>
          <a:p>
            <a:r>
              <a:rPr lang="fr-FR" dirty="0"/>
              <a:t>avec les équations mathématiques qui les modélisent </a:t>
            </a:r>
            <a:endParaRPr lang="fr-CA" dirty="0"/>
          </a:p>
        </p:txBody>
      </p:sp>
      <p:sp>
        <p:nvSpPr>
          <p:cNvPr id="4" name="ZoneTexte 3">
            <a:extLst>
              <a:ext uri="{FF2B5EF4-FFF2-40B4-BE49-F238E27FC236}">
                <a16:creationId xmlns:a16="http://schemas.microsoft.com/office/drawing/2014/main" id="{4719FD71-EADB-4472-A086-4BD775559D5E}"/>
              </a:ext>
            </a:extLst>
          </p:cNvPr>
          <p:cNvSpPr txBox="1"/>
          <p:nvPr/>
        </p:nvSpPr>
        <p:spPr>
          <a:xfrm>
            <a:off x="455643" y="1450233"/>
            <a:ext cx="4858220" cy="646331"/>
          </a:xfrm>
          <a:prstGeom prst="rect">
            <a:avLst/>
          </a:prstGeom>
          <a:noFill/>
        </p:spPr>
        <p:txBody>
          <a:bodyPr wrap="square" rtlCol="0">
            <a:spAutoFit/>
          </a:bodyPr>
          <a:lstStyle/>
          <a:p>
            <a:r>
              <a:rPr lang="fr-CA" dirty="0"/>
              <a:t>Les équations couplées pression-vitesse</a:t>
            </a:r>
          </a:p>
          <a:p>
            <a:r>
              <a:rPr lang="fr-CA" dirty="0"/>
              <a:t>valables pour les milieux dispersifs (1) et (2)</a:t>
            </a: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A22C189A-D656-4E8B-9BB9-0D248CB96E49}"/>
                  </a:ext>
                </a:extLst>
              </p:cNvPr>
              <p:cNvSpPr txBox="1"/>
              <p:nvPr/>
            </p:nvSpPr>
            <p:spPr>
              <a:xfrm>
                <a:off x="965028" y="2189295"/>
                <a:ext cx="3839449" cy="423193"/>
              </a:xfrm>
              <a:prstGeom prst="rect">
                <a:avLst/>
              </a:prstGeom>
              <a:noFill/>
            </p:spPr>
            <p:txBody>
              <a:bodyPr wrap="none" lIns="0" tIns="0" rIns="0" bIns="0" rtlCol="0">
                <a:spAutoFit/>
              </a:bodyPr>
              <a:lstStyle/>
              <a:p>
                <a14:m>
                  <m:oMath xmlns:m="http://schemas.openxmlformats.org/officeDocument/2006/math">
                    <m:r>
                      <a:rPr lang="fr-CA" b="0" i="1" smtClean="0">
                        <a:latin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𝜌</m:t>
                    </m:r>
                    <m:f>
                      <m:fPr>
                        <m:ctrlPr>
                          <a:rPr lang="fr-CA" b="0" i="1" smtClean="0">
                            <a:latin typeface="Cambria Math" panose="02040503050406030204" pitchFamily="18" charset="0"/>
                            <a:ea typeface="Cambria Math" panose="02040503050406030204" pitchFamily="18" charset="0"/>
                          </a:rPr>
                        </m:ctrlPr>
                      </m:fPr>
                      <m:num>
                        <m:r>
                          <a:rPr lang="fr-CA" b="0" i="1" smtClean="0">
                            <a:latin typeface="Cambria Math" panose="02040503050406030204" pitchFamily="18" charset="0"/>
                            <a:ea typeface="Cambria Math" panose="02040503050406030204" pitchFamily="18" charset="0"/>
                          </a:rPr>
                          <m:t>𝜕</m:t>
                        </m:r>
                        <m:acc>
                          <m:accPr>
                            <m:chr m:val="⃗"/>
                            <m:ctrlPr>
                              <a:rPr lang="fr-CA" b="0" i="1" smtClean="0">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𝜈</m:t>
                            </m:r>
                          </m:e>
                        </m:acc>
                        <m:d>
                          <m:dPr>
                            <m:ctrlPr>
                              <a:rPr lang="fr-CA" b="0" i="1" smtClean="0">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b="0" i="1" smtClean="0">
                                <a:latin typeface="Cambria Math" panose="02040503050406030204" pitchFamily="18" charset="0"/>
                              </a:rPr>
                              <m:t>,</m:t>
                            </m:r>
                            <m:r>
                              <a:rPr lang="fr-CA" b="0" i="1" smtClean="0">
                                <a:latin typeface="Cambria Math" panose="02040503050406030204" pitchFamily="18" charset="0"/>
                              </a:rPr>
                              <m:t>𝑡</m:t>
                            </m:r>
                          </m:e>
                        </m:d>
                      </m:num>
                      <m:den>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𝑡</m:t>
                        </m:r>
                      </m:den>
                    </m:f>
                    <m:r>
                      <a:rPr lang="fr-CA" b="0" i="1" smtClean="0">
                        <a:latin typeface="Cambria Math" panose="02040503050406030204" pitchFamily="18" charset="0"/>
                        <a:ea typeface="Cambria Math" panose="02040503050406030204" pitchFamily="18" charset="0"/>
                      </a:rPr>
                      <m:t>−</m:t>
                    </m:r>
                    <m:r>
                      <m:rPr>
                        <m:sty m:val="p"/>
                      </m:rPr>
                      <a:rPr lang="fr-CA" b="0" i="1" smtClean="0">
                        <a:latin typeface="Cambria Math" panose="02040503050406030204" pitchFamily="18" charset="0"/>
                        <a:ea typeface="Cambria Math" panose="02040503050406030204" pitchFamily="18" charset="0"/>
                      </a:rPr>
                      <m:t>α</m:t>
                    </m:r>
                    <m:r>
                      <a:rPr lang="fr-CA" i="1">
                        <a:latin typeface="Cambria Math" panose="02040503050406030204" pitchFamily="18" charset="0"/>
                        <a:ea typeface="Cambria Math" panose="02040503050406030204" pitchFamily="18" charset="0"/>
                      </a:rPr>
                      <m:t>𝜌</m:t>
                    </m:r>
                    <m:r>
                      <a:rPr lang="fr-CA" b="0" i="1" smtClean="0">
                        <a:latin typeface="Cambria Math" panose="02040503050406030204" pitchFamily="18" charset="0"/>
                        <a:ea typeface="Cambria Math" panose="02040503050406030204" pitchFamily="18" charset="0"/>
                      </a:rPr>
                      <m:t>𝐵</m:t>
                    </m:r>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acc>
                      <m:accPr>
                        <m:chr m:val="⃗"/>
                        <m:ctrlPr>
                          <a:rPr lang="fr-CA" b="0" i="1" smtClean="0">
                            <a:latin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r>
                      <a:rPr lang="fr-CA" b="0" i="1" smtClean="0">
                        <a:latin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oMath>
                </a14:m>
                <a:r>
                  <a:rPr lang="fr-CA" b="0" dirty="0">
                    <a:ea typeface="Cambria Math" panose="02040503050406030204" pitchFamily="18" charset="0"/>
                  </a:rPr>
                  <a:t>    (1)</a:t>
                </a:r>
              </a:p>
            </p:txBody>
          </p:sp>
        </mc:Choice>
        <mc:Fallback xmlns="">
          <p:sp>
            <p:nvSpPr>
              <p:cNvPr id="5" name="ZoneTexte 4">
                <a:extLst>
                  <a:ext uri="{FF2B5EF4-FFF2-40B4-BE49-F238E27FC236}">
                    <a16:creationId xmlns:a16="http://schemas.microsoft.com/office/drawing/2014/main" id="{A22C189A-D656-4E8B-9BB9-0D248CB96E49}"/>
                  </a:ext>
                </a:extLst>
              </p:cNvPr>
              <p:cNvSpPr txBox="1">
                <a:spLocks noRot="1" noChangeAspect="1" noMove="1" noResize="1" noEditPoints="1" noAdjustHandles="1" noChangeArrowheads="1" noChangeShapeType="1" noTextEdit="1"/>
              </p:cNvSpPr>
              <p:nvPr/>
            </p:nvSpPr>
            <p:spPr>
              <a:xfrm>
                <a:off x="965028" y="2189295"/>
                <a:ext cx="3839449" cy="423193"/>
              </a:xfrm>
              <a:prstGeom prst="rect">
                <a:avLst/>
              </a:prstGeom>
              <a:blipFill>
                <a:blip r:embed="rId2"/>
                <a:stretch>
                  <a:fillRect l="-952" t="-17143" r="-3016" b="-17143"/>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ACFAF421-357F-4448-8308-59C5BBA4406F}"/>
                  </a:ext>
                </a:extLst>
              </p:cNvPr>
              <p:cNvSpPr txBox="1"/>
              <p:nvPr/>
            </p:nvSpPr>
            <p:spPr>
              <a:xfrm>
                <a:off x="1058515" y="2705220"/>
                <a:ext cx="3745962" cy="423193"/>
              </a:xfrm>
              <a:prstGeom prst="rect">
                <a:avLst/>
              </a:prstGeom>
              <a:noFill/>
            </p:spPr>
            <p:txBody>
              <a:bodyPr wrap="none" lIns="0" tIns="0" rIns="0" bIns="0" rtlCol="0">
                <a:spAutoFit/>
              </a:bodyPr>
              <a:lstStyle/>
              <a:p>
                <a14:m>
                  <m:oMath xmlns:m="http://schemas.openxmlformats.org/officeDocument/2006/math">
                    <m:r>
                      <a:rPr lang="fr-CA" b="0" i="1" smtClean="0">
                        <a:latin typeface="Cambria Math" panose="02040503050406030204" pitchFamily="18" charset="0"/>
                      </a:rPr>
                      <m:t>−</m:t>
                    </m:r>
                    <m:f>
                      <m:fPr>
                        <m:ctrlPr>
                          <a:rPr lang="fr-CA" i="1" smtClean="0">
                            <a:latin typeface="Cambria Math" panose="02040503050406030204" pitchFamily="18" charset="0"/>
                          </a:rPr>
                        </m:ctrlPr>
                      </m:fPr>
                      <m:num>
                        <m:r>
                          <a:rPr lang="fr-CA" b="0" i="1" smtClean="0">
                            <a:latin typeface="Cambria Math" panose="02040503050406030204" pitchFamily="18" charset="0"/>
                          </a:rPr>
                          <m:t>1</m:t>
                        </m:r>
                      </m:num>
                      <m:den>
                        <m:r>
                          <a:rPr lang="fr-CA" b="0" i="1" smtClean="0">
                            <a:latin typeface="Cambria Math" panose="02040503050406030204" pitchFamily="18" charset="0"/>
                          </a:rPr>
                          <m:t>𝐵</m:t>
                        </m:r>
                      </m:den>
                    </m:f>
                    <m:f>
                      <m:fPr>
                        <m:ctrlPr>
                          <a:rPr lang="fr-CA" i="1">
                            <a:latin typeface="Cambria Math" panose="02040503050406030204" pitchFamily="18" charset="0"/>
                            <a:ea typeface="Cambria Math" panose="02040503050406030204" pitchFamily="18" charset="0"/>
                          </a:rPr>
                        </m:ctrlPr>
                      </m:fPr>
                      <m:num>
                        <m:r>
                          <a:rPr lang="fr-CA" i="1">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num>
                      <m:den>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𝑡</m:t>
                        </m:r>
                      </m:den>
                    </m:f>
                    <m:r>
                      <a:rPr lang="fr-CA" b="0" i="1" smtClean="0">
                        <a:latin typeface="Cambria Math" panose="02040503050406030204" pitchFamily="18" charset="0"/>
                        <a:ea typeface="Cambria Math" panose="02040503050406030204" pitchFamily="18" charset="0"/>
                      </a:rPr>
                      <m:t>−</m:t>
                    </m:r>
                    <m:r>
                      <m:rPr>
                        <m:sty m:val="p"/>
                      </m:rPr>
                      <a:rPr lang="fr-CA" b="0" i="1" smtClean="0">
                        <a:latin typeface="Cambria Math" panose="02040503050406030204" pitchFamily="18" charset="0"/>
                        <a:ea typeface="Cambria Math" panose="02040503050406030204" pitchFamily="18" charset="0"/>
                      </a:rPr>
                      <m:t>α</m:t>
                    </m:r>
                    <m:r>
                      <a:rPr lang="fr-CA" i="1">
                        <a:latin typeface="Cambria Math" panose="02040503050406030204" pitchFamily="18" charset="0"/>
                        <a:ea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acc>
                      <m:accPr>
                        <m:chr m:val="⃗"/>
                        <m:ctrlPr>
                          <a:rPr lang="fr-CA" i="1">
                            <a:latin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r>
                      <a:rPr lang="fr-CA" i="1" smtClean="0">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oMath>
                </a14:m>
                <a:r>
                  <a:rPr lang="fr-CA" b="0" dirty="0">
                    <a:ea typeface="Cambria Math" panose="02040503050406030204" pitchFamily="18" charset="0"/>
                  </a:rPr>
                  <a:t>    (2)</a:t>
                </a:r>
              </a:p>
            </p:txBody>
          </p:sp>
        </mc:Choice>
        <mc:Fallback xmlns="">
          <p:sp>
            <p:nvSpPr>
              <p:cNvPr id="6" name="ZoneTexte 5">
                <a:extLst>
                  <a:ext uri="{FF2B5EF4-FFF2-40B4-BE49-F238E27FC236}">
                    <a16:creationId xmlns:a16="http://schemas.microsoft.com/office/drawing/2014/main" id="{ACFAF421-357F-4448-8308-59C5BBA4406F}"/>
                  </a:ext>
                </a:extLst>
              </p:cNvPr>
              <p:cNvSpPr txBox="1">
                <a:spLocks noRot="1" noChangeAspect="1" noMove="1" noResize="1" noEditPoints="1" noAdjustHandles="1" noChangeArrowheads="1" noChangeShapeType="1" noTextEdit="1"/>
              </p:cNvSpPr>
              <p:nvPr/>
            </p:nvSpPr>
            <p:spPr>
              <a:xfrm>
                <a:off x="1058515" y="2705220"/>
                <a:ext cx="3745962" cy="423193"/>
              </a:xfrm>
              <a:prstGeom prst="rect">
                <a:avLst/>
              </a:prstGeom>
              <a:blipFill>
                <a:blip r:embed="rId3"/>
                <a:stretch>
                  <a:fillRect l="-1140" t="-18841" r="-2932" b="-17391"/>
                </a:stretch>
              </a:blipFill>
            </p:spPr>
            <p:txBody>
              <a:bodyPr/>
              <a:lstStyle/>
              <a:p>
                <a:r>
                  <a:rPr lang="fr-CA">
                    <a:noFill/>
                  </a:rPr>
                  <a:t> </a:t>
                </a:r>
              </a:p>
            </p:txBody>
          </p:sp>
        </mc:Fallback>
      </mc:AlternateContent>
      <p:sp>
        <p:nvSpPr>
          <p:cNvPr id="7" name="ZoneTexte 6">
            <a:extLst>
              <a:ext uri="{FF2B5EF4-FFF2-40B4-BE49-F238E27FC236}">
                <a16:creationId xmlns:a16="http://schemas.microsoft.com/office/drawing/2014/main" id="{8D959CD3-CE76-429A-B4EB-1F0992B7CB32}"/>
              </a:ext>
            </a:extLst>
          </p:cNvPr>
          <p:cNvSpPr txBox="1"/>
          <p:nvPr/>
        </p:nvSpPr>
        <p:spPr>
          <a:xfrm>
            <a:off x="455643" y="3220880"/>
            <a:ext cx="4601520" cy="369332"/>
          </a:xfrm>
          <a:prstGeom prst="rect">
            <a:avLst/>
          </a:prstGeom>
          <a:noFill/>
        </p:spPr>
        <p:txBody>
          <a:bodyPr wrap="square" rtlCol="0">
            <a:spAutoFit/>
          </a:bodyPr>
          <a:lstStyle/>
          <a:p>
            <a:r>
              <a:rPr lang="fr-CA" dirty="0"/>
              <a:t>Définitions de pression et vitesse (3) et (4)</a:t>
            </a:r>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8D7AB396-591A-4F59-8C2F-95AC93848709}"/>
                  </a:ext>
                </a:extLst>
              </p:cNvPr>
              <p:cNvSpPr txBox="1"/>
              <p:nvPr/>
            </p:nvSpPr>
            <p:spPr>
              <a:xfrm>
                <a:off x="2169642" y="3699205"/>
                <a:ext cx="2050690" cy="423193"/>
              </a:xfrm>
              <a:prstGeom prst="rect">
                <a:avLst/>
              </a:prstGeom>
              <a:noFill/>
            </p:spPr>
            <p:txBody>
              <a:bodyPr wrap="none" lIns="0" tIns="0" rIns="0" bIns="0" rtlCol="0">
                <a:spAutoFit/>
              </a:bodyPr>
              <a:lstStyle/>
              <a:p>
                <a14:m>
                  <m:oMath xmlns:m="http://schemas.openxmlformats.org/officeDocument/2006/math">
                    <m:acc>
                      <m:accPr>
                        <m:chr m:val="⃗"/>
                        <m:ctrlPr>
                          <a:rPr lang="fr-CA" i="1" smtClean="0">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f>
                      <m:fPr>
                        <m:ctrlPr>
                          <a:rPr lang="fr-CA" i="1">
                            <a:latin typeface="Cambria Math" panose="02040503050406030204" pitchFamily="18" charset="0"/>
                            <a:ea typeface="Cambria Math" panose="02040503050406030204" pitchFamily="18" charset="0"/>
                          </a:rPr>
                        </m:ctrlPr>
                      </m:fPr>
                      <m:num>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𝑢</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num>
                      <m:den>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𝑡</m:t>
                        </m:r>
                      </m:den>
                    </m:f>
                  </m:oMath>
                </a14:m>
                <a:r>
                  <a:rPr lang="fr-CA" dirty="0"/>
                  <a:t>    (3)</a:t>
                </a:r>
              </a:p>
            </p:txBody>
          </p:sp>
        </mc:Choice>
        <mc:Fallback xmlns="">
          <p:sp>
            <p:nvSpPr>
              <p:cNvPr id="8" name="ZoneTexte 7">
                <a:extLst>
                  <a:ext uri="{FF2B5EF4-FFF2-40B4-BE49-F238E27FC236}">
                    <a16:creationId xmlns:a16="http://schemas.microsoft.com/office/drawing/2014/main" id="{8D7AB396-591A-4F59-8C2F-95AC93848709}"/>
                  </a:ext>
                </a:extLst>
              </p:cNvPr>
              <p:cNvSpPr txBox="1">
                <a:spLocks noRot="1" noChangeAspect="1" noMove="1" noResize="1" noEditPoints="1" noAdjustHandles="1" noChangeArrowheads="1" noChangeShapeType="1" noTextEdit="1"/>
              </p:cNvSpPr>
              <p:nvPr/>
            </p:nvSpPr>
            <p:spPr>
              <a:xfrm>
                <a:off x="2169642" y="3699205"/>
                <a:ext cx="2050690" cy="423193"/>
              </a:xfrm>
              <a:prstGeom prst="rect">
                <a:avLst/>
              </a:prstGeom>
              <a:blipFill>
                <a:blip r:embed="rId4"/>
                <a:stretch>
                  <a:fillRect l="-4464" t="-18841" r="-6250" b="-17391"/>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BE291460-B9FC-4048-BAF0-01DD54C35C6C}"/>
                  </a:ext>
                </a:extLst>
              </p:cNvPr>
              <p:cNvSpPr txBox="1"/>
              <p:nvPr/>
            </p:nvSpPr>
            <p:spPr>
              <a:xfrm>
                <a:off x="1465282" y="4214865"/>
                <a:ext cx="2755050" cy="310598"/>
              </a:xfrm>
              <a:prstGeom prst="rect">
                <a:avLst/>
              </a:prstGeom>
              <a:noFill/>
            </p:spPr>
            <p:txBody>
              <a:bodyPr wrap="none" lIns="0" tIns="0" rIns="0" bIns="0" rtlCol="0">
                <a:spAutoFit/>
              </a:bodyPr>
              <a:lstStyle/>
              <a:p>
                <a14:m>
                  <m:oMath xmlns:m="http://schemas.openxmlformats.org/officeDocument/2006/math">
                    <m:r>
                      <a:rPr lang="fr-CA" i="1">
                        <a:latin typeface="Cambria Math" panose="02040503050406030204" pitchFamily="18" charset="0"/>
                        <a:ea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r>
                      <a:rPr lang="fr-CA" b="0" i="1" smtClean="0">
                        <a:latin typeface="Cambria Math" panose="02040503050406030204" pitchFamily="18" charset="0"/>
                      </a:rPr>
                      <m:t>𝐵</m:t>
                    </m:r>
                    <m:acc>
                      <m:accPr>
                        <m:chr m:val="⃗"/>
                        <m:ctrlPr>
                          <a:rPr lang="fr-CA" i="1">
                            <a:latin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r>
                      <a:rPr lang="fr-CA" i="1" smtClean="0">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𝑢</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oMath>
                </a14:m>
                <a:r>
                  <a:rPr lang="fr-CA" b="0" dirty="0">
                    <a:ea typeface="Cambria Math" panose="02040503050406030204" pitchFamily="18" charset="0"/>
                  </a:rPr>
                  <a:t>    (4)</a:t>
                </a:r>
              </a:p>
            </p:txBody>
          </p:sp>
        </mc:Choice>
        <mc:Fallback xmlns="">
          <p:sp>
            <p:nvSpPr>
              <p:cNvPr id="9" name="ZoneTexte 8">
                <a:extLst>
                  <a:ext uri="{FF2B5EF4-FFF2-40B4-BE49-F238E27FC236}">
                    <a16:creationId xmlns:a16="http://schemas.microsoft.com/office/drawing/2014/main" id="{BE291460-B9FC-4048-BAF0-01DD54C35C6C}"/>
                  </a:ext>
                </a:extLst>
              </p:cNvPr>
              <p:cNvSpPr txBox="1">
                <a:spLocks noRot="1" noChangeAspect="1" noMove="1" noResize="1" noEditPoints="1" noAdjustHandles="1" noChangeArrowheads="1" noChangeShapeType="1" noTextEdit="1"/>
              </p:cNvSpPr>
              <p:nvPr/>
            </p:nvSpPr>
            <p:spPr>
              <a:xfrm>
                <a:off x="1465282" y="4214865"/>
                <a:ext cx="2755050" cy="310598"/>
              </a:xfrm>
              <a:prstGeom prst="rect">
                <a:avLst/>
              </a:prstGeom>
              <a:blipFill>
                <a:blip r:embed="rId5"/>
                <a:stretch>
                  <a:fillRect l="-3097" t="-27451" r="-4425" b="-45098"/>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2C03CBC9-F606-49BD-B4C0-C0FE0FF9C82B}"/>
                  </a:ext>
                </a:extLst>
              </p:cNvPr>
              <p:cNvSpPr txBox="1"/>
              <p:nvPr/>
            </p:nvSpPr>
            <p:spPr>
              <a:xfrm>
                <a:off x="6180841" y="3943065"/>
                <a:ext cx="2986651"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fr-CA" b="0" i="1" smtClean="0">
                              <a:latin typeface="Cambria Math" panose="02040503050406030204" pitchFamily="18" charset="0"/>
                            </a:rPr>
                          </m:ctrlPr>
                        </m:dPr>
                        <m:e>
                          <m:f>
                            <m:fPr>
                              <m:ctrlPr>
                                <a:rPr lang="fr-CA" i="1">
                                  <a:latin typeface="Cambria Math" panose="02040503050406030204" pitchFamily="18" charset="0"/>
                                </a:rPr>
                              </m:ctrlPr>
                            </m:fPr>
                            <m:num>
                              <m:sSup>
                                <m:sSupPr>
                                  <m:ctrlPr>
                                    <a:rPr lang="fr-CA" i="1">
                                      <a:latin typeface="Cambria Math" panose="02040503050406030204" pitchFamily="18" charset="0"/>
                                    </a:rPr>
                                  </m:ctrlPr>
                                </m:sSupPr>
                                <m:e>
                                  <m:r>
                                    <a:rPr lang="fr-CA" i="1">
                                      <a:latin typeface="Cambria Math" panose="02040503050406030204" pitchFamily="18" charset="0"/>
                                      <a:ea typeface="Cambria Math" panose="02040503050406030204" pitchFamily="18" charset="0"/>
                                    </a:rPr>
                                    <m:t>𝜔</m:t>
                                  </m:r>
                                </m:e>
                                <m:sup>
                                  <m:r>
                                    <a:rPr lang="fr-CA" i="1">
                                      <a:latin typeface="Cambria Math" panose="02040503050406030204" pitchFamily="18" charset="0"/>
                                    </a:rPr>
                                    <m:t>2</m:t>
                                  </m:r>
                                </m:sup>
                              </m:sSup>
                            </m:num>
                            <m:den>
                              <m:r>
                                <a:rPr lang="fr-CA" i="1">
                                  <a:latin typeface="Cambria Math" panose="02040503050406030204" pitchFamily="18" charset="0"/>
                                </a:rPr>
                                <m:t>𝐵</m:t>
                              </m:r>
                            </m:den>
                          </m:f>
                          <m:r>
                            <a:rPr lang="fr-CA" i="1">
                              <a:latin typeface="Cambria Math" panose="02040503050406030204" pitchFamily="18" charset="0"/>
                            </a:rPr>
                            <m:t>+2</m:t>
                          </m:r>
                          <m:r>
                            <a:rPr lang="fr-CA" i="1">
                              <a:latin typeface="Cambria Math" panose="02040503050406030204" pitchFamily="18" charset="0"/>
                            </a:rPr>
                            <m:t>𝑖</m:t>
                          </m:r>
                          <m:r>
                            <a:rPr lang="fr-CA" i="1">
                              <a:latin typeface="Cambria Math" panose="02040503050406030204" pitchFamily="18" charset="0"/>
                              <a:ea typeface="Cambria Math" panose="02040503050406030204" pitchFamily="18" charset="0"/>
                            </a:rPr>
                            <m:t>𝜔𝛼</m:t>
                          </m:r>
                        </m:e>
                      </m:d>
                      <m:r>
                        <a:rPr lang="fr-CA" b="0" i="1" smtClean="0">
                          <a:latin typeface="Cambria Math" panose="02040503050406030204" pitchFamily="18" charset="0"/>
                        </a:rPr>
                        <m:t>𝑝</m:t>
                      </m:r>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m:rPr>
                                  <m:sty m:val="p"/>
                                </m:rPr>
                                <a:rPr lang="fr-CA" b="0" i="1" smtClean="0">
                                  <a:latin typeface="Cambria Math" panose="02040503050406030204" pitchFamily="18" charset="0"/>
                                  <a:ea typeface="Cambria Math" panose="02040503050406030204" pitchFamily="18" charset="0"/>
                                </a:rPr>
                                <m:t>∇</m:t>
                              </m:r>
                            </m:e>
                            <m:sup>
                              <m:r>
                                <a:rPr lang="fr-CA" b="0" i="1" smtClean="0">
                                  <a:latin typeface="Cambria Math" panose="02040503050406030204" pitchFamily="18" charset="0"/>
                                </a:rPr>
                                <m:t>2</m:t>
                              </m:r>
                            </m:sup>
                          </m:sSup>
                          <m:r>
                            <a:rPr lang="fr-CA" b="0" i="1" smtClean="0">
                              <a:latin typeface="Cambria Math" panose="02040503050406030204" pitchFamily="18" charset="0"/>
                            </a:rPr>
                            <m:t>𝑝</m:t>
                          </m:r>
                        </m:num>
                        <m:den>
                          <m:r>
                            <a:rPr lang="fr-CA" b="0" i="1" smtClean="0">
                              <a:latin typeface="Cambria Math" panose="02040503050406030204" pitchFamily="18" charset="0"/>
                              <a:ea typeface="Cambria Math" panose="02040503050406030204" pitchFamily="18" charset="0"/>
                            </a:rPr>
                            <m:t>𝜌</m:t>
                          </m:r>
                        </m:den>
                      </m:f>
                      <m:r>
                        <a:rPr lang="fr-CA" b="0" i="1" smtClean="0">
                          <a:latin typeface="Cambria Math" panose="02040503050406030204" pitchFamily="18" charset="0"/>
                        </a:rPr>
                        <m:t>    (6)</m:t>
                      </m:r>
                    </m:oMath>
                  </m:oMathPara>
                </a14:m>
                <a:endParaRPr lang="fr-CA" dirty="0"/>
              </a:p>
            </p:txBody>
          </p:sp>
        </mc:Choice>
        <mc:Fallback xmlns="">
          <p:sp>
            <p:nvSpPr>
              <p:cNvPr id="11" name="ZoneTexte 10">
                <a:extLst>
                  <a:ext uri="{FF2B5EF4-FFF2-40B4-BE49-F238E27FC236}">
                    <a16:creationId xmlns:a16="http://schemas.microsoft.com/office/drawing/2014/main" id="{2C03CBC9-F606-49BD-B4C0-C0FE0FF9C82B}"/>
                  </a:ext>
                </a:extLst>
              </p:cNvPr>
              <p:cNvSpPr txBox="1">
                <a:spLocks noRot="1" noChangeAspect="1" noMove="1" noResize="1" noEditPoints="1" noAdjustHandles="1" noChangeArrowheads="1" noChangeShapeType="1" noTextEdit="1"/>
              </p:cNvSpPr>
              <p:nvPr/>
            </p:nvSpPr>
            <p:spPr>
              <a:xfrm>
                <a:off x="6180841" y="3943065"/>
                <a:ext cx="2986651" cy="627992"/>
              </a:xfrm>
              <a:prstGeom prst="rect">
                <a:avLst/>
              </a:prstGeom>
              <a:blipFill>
                <a:blip r:embed="rId6"/>
                <a:stretch>
                  <a:fillRect/>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4B938716-8902-47FB-A4C4-4B6711B8A066}"/>
                  </a:ext>
                </a:extLst>
              </p:cNvPr>
              <p:cNvSpPr txBox="1"/>
              <p:nvPr/>
            </p:nvSpPr>
            <p:spPr>
              <a:xfrm>
                <a:off x="455643" y="4617930"/>
                <a:ext cx="6425924" cy="923330"/>
              </a:xfrm>
              <a:prstGeom prst="rect">
                <a:avLst/>
              </a:prstGeom>
              <a:noFill/>
            </p:spPr>
            <p:txBody>
              <a:bodyPr wrap="square" rtlCol="0">
                <a:spAutoFit/>
              </a:bodyPr>
              <a:lstStyle/>
              <a:p>
                <a:r>
                  <a:rPr lang="fr-CA" dirty="0"/>
                  <a:t>En reliant les équations précédentes entre elles et en posant </a:t>
                </a:r>
                <a14:m>
                  <m:oMath xmlns:m="http://schemas.openxmlformats.org/officeDocument/2006/math">
                    <m:r>
                      <a:rPr lang="fr-CA" b="0" i="1" smtClean="0">
                        <a:latin typeface="Cambria Math" panose="02040503050406030204" pitchFamily="18" charset="0"/>
                      </a:rPr>
                      <m:t>𝛼</m:t>
                    </m:r>
                    <m:r>
                      <a:rPr lang="fr-CA" b="0" i="1" smtClean="0">
                        <a:latin typeface="Cambria Math" panose="02040503050406030204" pitchFamily="18" charset="0"/>
                      </a:rPr>
                      <m:t> </m:t>
                    </m:r>
                    <m:r>
                      <m:rPr>
                        <m:sty m:val="p"/>
                      </m:rPr>
                      <a:rPr lang="fr-CA" b="0" i="0" smtClean="0">
                        <a:latin typeface="Cambria Math" panose="02040503050406030204" pitchFamily="18" charset="0"/>
                      </a:rPr>
                      <m:t>et</m:t>
                    </m:r>
                    <m:r>
                      <a:rPr lang="fr-CA" b="0" i="1" smtClean="0">
                        <a:latin typeface="Cambria Math" panose="02040503050406030204" pitchFamily="18" charset="0"/>
                      </a:rPr>
                      <m:t> </m:t>
                    </m:r>
                    <m:r>
                      <a:rPr lang="fr-CA" b="0" i="1" smtClean="0">
                        <a:latin typeface="Cambria Math" panose="02040503050406030204" pitchFamily="18" charset="0"/>
                      </a:rPr>
                      <m:t>𝐵</m:t>
                    </m:r>
                  </m:oMath>
                </a14:m>
                <a:r>
                  <a:rPr lang="fr-CA" dirty="0"/>
                  <a:t> constants, on obtient l’équation d’onde atténuée (5)</a:t>
                </a:r>
              </a:p>
            </p:txBody>
          </p:sp>
        </mc:Choice>
        <mc:Fallback xmlns="">
          <p:sp>
            <p:nvSpPr>
              <p:cNvPr id="13" name="ZoneTexte 12">
                <a:extLst>
                  <a:ext uri="{FF2B5EF4-FFF2-40B4-BE49-F238E27FC236}">
                    <a16:creationId xmlns:a16="http://schemas.microsoft.com/office/drawing/2014/main" id="{4B938716-8902-47FB-A4C4-4B6711B8A066}"/>
                  </a:ext>
                </a:extLst>
              </p:cNvPr>
              <p:cNvSpPr txBox="1">
                <a:spLocks noRot="1" noChangeAspect="1" noMove="1" noResize="1" noEditPoints="1" noAdjustHandles="1" noChangeArrowheads="1" noChangeShapeType="1" noTextEdit="1"/>
              </p:cNvSpPr>
              <p:nvPr/>
            </p:nvSpPr>
            <p:spPr>
              <a:xfrm>
                <a:off x="455643" y="4617930"/>
                <a:ext cx="6425924" cy="923330"/>
              </a:xfrm>
              <a:prstGeom prst="rect">
                <a:avLst/>
              </a:prstGeom>
              <a:blipFill>
                <a:blip r:embed="rId7"/>
                <a:stretch>
                  <a:fillRect l="-854" t="-4636" b="-9272"/>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02822029-1B4C-47D1-8AA3-75EE7FA8BDAE}"/>
                  </a:ext>
                </a:extLst>
              </p:cNvPr>
              <p:cNvSpPr txBox="1"/>
              <p:nvPr/>
            </p:nvSpPr>
            <p:spPr>
              <a:xfrm>
                <a:off x="1287252" y="5618737"/>
                <a:ext cx="2675411" cy="602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A" b="0" i="0" smtClean="0">
                          <a:latin typeface="Cambria Math" panose="02040503050406030204" pitchFamily="18" charset="0"/>
                        </a:rPr>
                        <m:t>−</m:t>
                      </m:r>
                      <m:f>
                        <m:fPr>
                          <m:ctrlPr>
                            <a:rPr lang="fr-CA" b="0" i="1" smtClean="0">
                              <a:latin typeface="Cambria Math" panose="02040503050406030204" pitchFamily="18" charset="0"/>
                            </a:rPr>
                          </m:ctrlPr>
                        </m:fPr>
                        <m:num>
                          <m:r>
                            <a:rPr lang="fr-CA" b="0" i="0" smtClean="0">
                              <a:latin typeface="Cambria Math" panose="02040503050406030204" pitchFamily="18" charset="0"/>
                            </a:rPr>
                            <m:t>1</m:t>
                          </m:r>
                        </m:num>
                        <m:den>
                          <m:r>
                            <m:rPr>
                              <m:sty m:val="p"/>
                            </m:rPr>
                            <a:rPr lang="fr-CA" b="0" i="0" smtClean="0">
                              <a:latin typeface="Cambria Math" panose="02040503050406030204" pitchFamily="18" charset="0"/>
                            </a:rPr>
                            <m:t>B</m:t>
                          </m:r>
                        </m:den>
                      </m:f>
                      <m:f>
                        <m:fPr>
                          <m:ctrlPr>
                            <a:rPr lang="fr-CA" b="0" i="1" smtClean="0">
                              <a:latin typeface="Cambria Math" panose="02040503050406030204" pitchFamily="18" charset="0"/>
                            </a:rPr>
                          </m:ctrlPr>
                        </m:fPr>
                        <m:num>
                          <m:sSup>
                            <m:sSupPr>
                              <m:ctrlPr>
                                <a:rPr lang="fr-CA" i="1">
                                  <a:latin typeface="Cambria Math" panose="02040503050406030204" pitchFamily="18" charset="0"/>
                                </a:rPr>
                              </m:ctrlPr>
                            </m:sSupPr>
                            <m:e>
                              <m:r>
                                <a:rPr lang="fr-CA" i="1">
                                  <a:latin typeface="Cambria Math" panose="02040503050406030204" pitchFamily="18" charset="0"/>
                                </a:rPr>
                                <m:t>𝜕</m:t>
                              </m:r>
                            </m:e>
                            <m:sup>
                              <m:r>
                                <a:rPr lang="fr-CA" i="1">
                                  <a:latin typeface="Cambria Math" panose="02040503050406030204" pitchFamily="18" charset="0"/>
                                </a:rPr>
                                <m:t>2</m:t>
                              </m:r>
                            </m:sup>
                          </m:sSup>
                          <m:r>
                            <a:rPr lang="fr-CA" i="1">
                              <a:latin typeface="Cambria Math" panose="02040503050406030204" pitchFamily="18" charset="0"/>
                            </a:rPr>
                            <m:t>𝑝</m:t>
                          </m:r>
                        </m:num>
                        <m:den>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a:rPr lang="fr-CA" b="0" i="1" smtClean="0">
                                  <a:latin typeface="Cambria Math" panose="02040503050406030204" pitchFamily="18" charset="0"/>
                                </a:rPr>
                                <m:t>𝑡</m:t>
                              </m:r>
                            </m:e>
                            <m:sup>
                              <m:r>
                                <a:rPr lang="fr-CA" b="0" i="1" smtClean="0">
                                  <a:latin typeface="Cambria Math" panose="02040503050406030204" pitchFamily="18" charset="0"/>
                                </a:rPr>
                                <m:t>2</m:t>
                              </m:r>
                            </m:sup>
                          </m:sSup>
                        </m:den>
                      </m:f>
                      <m:r>
                        <a:rPr lang="fr-CA" b="0" i="1" smtClean="0">
                          <a:latin typeface="Cambria Math" panose="02040503050406030204" pitchFamily="18" charset="0"/>
                        </a:rPr>
                        <m:t>+</m:t>
                      </m:r>
                      <m:r>
                        <a:rPr lang="fr-CA" i="1">
                          <a:latin typeface="Cambria Math" panose="02040503050406030204" pitchFamily="18" charset="0"/>
                        </a:rPr>
                        <m:t>2</m:t>
                      </m:r>
                      <m:r>
                        <a:rPr lang="fr-CA" i="1">
                          <a:latin typeface="Cambria Math" panose="02040503050406030204" pitchFamily="18" charset="0"/>
                        </a:rPr>
                        <m:t>𝛼</m:t>
                      </m:r>
                      <m:f>
                        <m:fPr>
                          <m:ctrlPr>
                            <a:rPr lang="fr-CA" b="0" i="1" smtClean="0">
                              <a:latin typeface="Cambria Math" panose="02040503050406030204" pitchFamily="18" charset="0"/>
                            </a:rPr>
                          </m:ctrlPr>
                        </m:fPr>
                        <m:num>
                          <m:r>
                            <a:rPr lang="fr-CA" i="1">
                              <a:latin typeface="Cambria Math" panose="02040503050406030204" pitchFamily="18" charset="0"/>
                            </a:rPr>
                            <m:t>𝜕</m:t>
                          </m:r>
                          <m:r>
                            <a:rPr lang="fr-CA" i="1">
                              <a:latin typeface="Cambria Math" panose="02040503050406030204" pitchFamily="18" charset="0"/>
                            </a:rPr>
                            <m:t>𝑝</m:t>
                          </m:r>
                        </m:num>
                        <m:den>
                          <m:r>
                            <a:rPr lang="fr-CA" i="1">
                              <a:latin typeface="Cambria Math" panose="02040503050406030204" pitchFamily="18" charset="0"/>
                            </a:rPr>
                            <m:t>𝜕</m:t>
                          </m:r>
                          <m:r>
                            <a:rPr lang="fr-CA" i="1">
                              <a:latin typeface="Cambria Math" panose="02040503050406030204" pitchFamily="18" charset="0"/>
                            </a:rPr>
                            <m:t>𝑡</m:t>
                          </m:r>
                        </m:den>
                      </m:f>
                      <m:r>
                        <a:rPr lang="fr-CA" b="0" i="1" smtClean="0">
                          <a:latin typeface="Cambria Math" panose="02040503050406030204" pitchFamily="18" charset="0"/>
                        </a:rPr>
                        <m:t>=−</m:t>
                      </m:r>
                      <m:f>
                        <m:fPr>
                          <m:ctrlPr>
                            <a:rPr lang="fr-CA" b="0" i="1" smtClean="0">
                              <a:latin typeface="Cambria Math" panose="02040503050406030204" pitchFamily="18" charset="0"/>
                            </a:rPr>
                          </m:ctrlPr>
                        </m:fPr>
                        <m:num>
                          <m:sSup>
                            <m:sSupPr>
                              <m:ctrlPr>
                                <a:rPr lang="fr-CA" b="0" i="1" smtClean="0">
                                  <a:latin typeface="Cambria Math" panose="02040503050406030204" pitchFamily="18" charset="0"/>
                                </a:rPr>
                              </m:ctrlPr>
                            </m:sSupPr>
                            <m:e>
                              <m:r>
                                <m:rPr>
                                  <m:sty m:val="p"/>
                                </m:rPr>
                                <a:rPr lang="fr-CA" b="0" i="0" smtClean="0">
                                  <a:latin typeface="Cambria Math" panose="02040503050406030204" pitchFamily="18" charset="0"/>
                                </a:rPr>
                                <m:t>∇</m:t>
                              </m:r>
                            </m:e>
                            <m:sup>
                              <m:r>
                                <a:rPr lang="fr-CA" b="0" i="1" smtClean="0">
                                  <a:latin typeface="Cambria Math" panose="02040503050406030204" pitchFamily="18" charset="0"/>
                                </a:rPr>
                                <m:t>2</m:t>
                              </m:r>
                            </m:sup>
                          </m:sSup>
                          <m:r>
                            <a:rPr lang="fr-CA" b="0" i="1" smtClean="0">
                              <a:latin typeface="Cambria Math" panose="02040503050406030204" pitchFamily="18" charset="0"/>
                            </a:rPr>
                            <m:t>𝑝</m:t>
                          </m:r>
                        </m:num>
                        <m:den>
                          <m:r>
                            <a:rPr lang="fr-CA" b="0" i="1" smtClean="0">
                              <a:latin typeface="Cambria Math" panose="02040503050406030204" pitchFamily="18" charset="0"/>
                            </a:rPr>
                            <m:t>𝜌</m:t>
                          </m:r>
                        </m:den>
                      </m:f>
                      <m:r>
                        <a:rPr lang="fr-CA" b="0" i="1" smtClean="0">
                          <a:latin typeface="Cambria Math" panose="02040503050406030204" pitchFamily="18" charset="0"/>
                        </a:rPr>
                        <m:t> </m:t>
                      </m:r>
                    </m:oMath>
                  </m:oMathPara>
                </a14:m>
                <a:endParaRPr lang="fr-CA" dirty="0"/>
              </a:p>
            </p:txBody>
          </p:sp>
        </mc:Choice>
        <mc:Fallback xmlns="">
          <p:sp>
            <p:nvSpPr>
              <p:cNvPr id="14" name="ZoneTexte 13">
                <a:extLst>
                  <a:ext uri="{FF2B5EF4-FFF2-40B4-BE49-F238E27FC236}">
                    <a16:creationId xmlns:a16="http://schemas.microsoft.com/office/drawing/2014/main" id="{02822029-1B4C-47D1-8AA3-75EE7FA8BDAE}"/>
                  </a:ext>
                </a:extLst>
              </p:cNvPr>
              <p:cNvSpPr txBox="1">
                <a:spLocks noRot="1" noChangeAspect="1" noMove="1" noResize="1" noEditPoints="1" noAdjustHandles="1" noChangeArrowheads="1" noChangeShapeType="1" noTextEdit="1"/>
              </p:cNvSpPr>
              <p:nvPr/>
            </p:nvSpPr>
            <p:spPr>
              <a:xfrm>
                <a:off x="1287252" y="5618737"/>
                <a:ext cx="2675411" cy="602665"/>
              </a:xfrm>
              <a:prstGeom prst="rect">
                <a:avLst/>
              </a:prstGeom>
              <a:blipFill>
                <a:blip r:embed="rId8"/>
                <a:stretch>
                  <a:fillRect/>
                </a:stretch>
              </a:blipFill>
            </p:spPr>
            <p:txBody>
              <a:bodyPr/>
              <a:lstStyle/>
              <a:p>
                <a:r>
                  <a:rPr lang="fr-CA">
                    <a:noFill/>
                  </a:rPr>
                  <a:t> </a:t>
                </a:r>
              </a:p>
            </p:txBody>
          </p:sp>
        </mc:Fallback>
      </mc:AlternateContent>
      <p:sp>
        <p:nvSpPr>
          <p:cNvPr id="15" name="ZoneTexte 14">
            <a:extLst>
              <a:ext uri="{FF2B5EF4-FFF2-40B4-BE49-F238E27FC236}">
                <a16:creationId xmlns:a16="http://schemas.microsoft.com/office/drawing/2014/main" id="{FF75EA64-6692-4F5D-B2CD-57335C7AA63B}"/>
              </a:ext>
            </a:extLst>
          </p:cNvPr>
          <p:cNvSpPr txBox="1"/>
          <p:nvPr/>
        </p:nvSpPr>
        <p:spPr>
          <a:xfrm>
            <a:off x="3962663" y="5735403"/>
            <a:ext cx="50526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(5)</a:t>
            </a:r>
          </a:p>
        </p:txBody>
      </p:sp>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316A380C-F788-466B-9E0C-7C9671A32C29}"/>
                  </a:ext>
                </a:extLst>
              </p:cNvPr>
              <p:cNvSpPr txBox="1"/>
              <p:nvPr/>
            </p:nvSpPr>
            <p:spPr>
              <a:xfrm>
                <a:off x="5647081" y="2688643"/>
                <a:ext cx="4920366" cy="1209242"/>
              </a:xfrm>
              <a:prstGeom prst="rect">
                <a:avLst/>
              </a:prstGeom>
              <a:noFill/>
            </p:spPr>
            <p:txBody>
              <a:bodyPr wrap="square" rtlCol="0">
                <a:spAutoFit/>
              </a:bodyPr>
              <a:lstStyle/>
              <a:p>
                <a:r>
                  <a:rPr lang="fr-CA" dirty="0"/>
                  <a:t>Avec l’hypothèse </a:t>
                </a:r>
                <a14:m>
                  <m:oMath xmlns:m="http://schemas.openxmlformats.org/officeDocument/2006/math">
                    <m:r>
                      <a:rPr lang="fr-CA" b="0" i="1" smtClean="0">
                        <a:latin typeface="Cambria Math" panose="02040503050406030204" pitchFamily="18" charset="0"/>
                      </a:rPr>
                      <m:t>𝑝</m:t>
                    </m:r>
                    <m:r>
                      <a:rPr lang="fr-CA" b="0" i="1" smtClean="0">
                        <a:latin typeface="Cambria Math" panose="02040503050406030204" pitchFamily="18" charset="0"/>
                        <a:ea typeface="Cambria Math" panose="02040503050406030204" pitchFamily="18" charset="0"/>
                      </a:rPr>
                      <m:t>∝</m:t>
                    </m:r>
                    <m:sSup>
                      <m:sSupPr>
                        <m:ctrlPr>
                          <a:rPr lang="fr-CA" b="0" i="1" smtClean="0">
                            <a:latin typeface="Cambria Math" panose="02040503050406030204" pitchFamily="18" charset="0"/>
                            <a:ea typeface="Cambria Math" panose="02040503050406030204" pitchFamily="18" charset="0"/>
                          </a:rPr>
                        </m:ctrlPr>
                      </m:sSupPr>
                      <m:e>
                        <m:r>
                          <a:rPr lang="fr-CA" b="0" i="1" smtClean="0">
                            <a:latin typeface="Cambria Math" panose="02040503050406030204" pitchFamily="18" charset="0"/>
                            <a:ea typeface="Cambria Math" panose="02040503050406030204" pitchFamily="18" charset="0"/>
                          </a:rPr>
                          <m:t>𝑒</m:t>
                        </m:r>
                      </m:e>
                      <m:sup>
                        <m:r>
                          <a:rPr lang="fr-CA" b="0" i="1" smtClean="0">
                            <a:latin typeface="Cambria Math" panose="02040503050406030204" pitchFamily="18" charset="0"/>
                            <a:ea typeface="Cambria Math" panose="02040503050406030204" pitchFamily="18" charset="0"/>
                          </a:rPr>
                          <m:t>𝑖</m:t>
                        </m:r>
                        <m:r>
                          <a:rPr lang="fr-CA" b="0" i="1" smtClean="0">
                            <a:latin typeface="Cambria Math" panose="02040503050406030204" pitchFamily="18" charset="0"/>
                            <a:ea typeface="Cambria Math" panose="02040503050406030204" pitchFamily="18" charset="0"/>
                          </a:rPr>
                          <m:t>𝜔</m:t>
                        </m:r>
                        <m:r>
                          <a:rPr lang="fr-CA" b="0" i="1" smtClean="0">
                            <a:latin typeface="Cambria Math" panose="02040503050406030204" pitchFamily="18" charset="0"/>
                            <a:ea typeface="Cambria Math" panose="02040503050406030204" pitchFamily="18" charset="0"/>
                          </a:rPr>
                          <m:t>𝑡</m:t>
                        </m:r>
                      </m:sup>
                    </m:sSup>
                  </m:oMath>
                </a14:m>
                <a:r>
                  <a:rPr lang="fr-CA" dirty="0"/>
                  <a:t> on obtient l’équation utilisée pour les méthodes de résolutions numériques dans le domaine fréquentiel (6)</a:t>
                </a:r>
              </a:p>
            </p:txBody>
          </p:sp>
        </mc:Choice>
        <mc:Fallback xmlns="">
          <p:sp>
            <p:nvSpPr>
              <p:cNvPr id="16" name="ZoneTexte 15">
                <a:extLst>
                  <a:ext uri="{FF2B5EF4-FFF2-40B4-BE49-F238E27FC236}">
                    <a16:creationId xmlns:a16="http://schemas.microsoft.com/office/drawing/2014/main" id="{316A380C-F788-466B-9E0C-7C9671A32C29}"/>
                  </a:ext>
                </a:extLst>
              </p:cNvPr>
              <p:cNvSpPr txBox="1">
                <a:spLocks noRot="1" noChangeAspect="1" noMove="1" noResize="1" noEditPoints="1" noAdjustHandles="1" noChangeArrowheads="1" noChangeShapeType="1" noTextEdit="1"/>
              </p:cNvSpPr>
              <p:nvPr/>
            </p:nvSpPr>
            <p:spPr>
              <a:xfrm>
                <a:off x="5647081" y="2688643"/>
                <a:ext cx="4920366" cy="1209242"/>
              </a:xfrm>
              <a:prstGeom prst="rect">
                <a:avLst/>
              </a:prstGeom>
              <a:blipFill>
                <a:blip r:embed="rId9"/>
                <a:stretch>
                  <a:fillRect l="-990" t="-2020" b="-7071"/>
                </a:stretch>
              </a:blipFill>
            </p:spPr>
            <p:txBody>
              <a:bodyPr/>
              <a:lstStyle/>
              <a:p>
                <a:r>
                  <a:rPr lang="fr-CA">
                    <a:noFill/>
                  </a:rPr>
                  <a:t> </a:t>
                </a:r>
              </a:p>
            </p:txBody>
          </p:sp>
        </mc:Fallback>
      </mc:AlternateContent>
      <p:sp>
        <p:nvSpPr>
          <p:cNvPr id="17" name="ZoneTexte 16">
            <a:extLst>
              <a:ext uri="{FF2B5EF4-FFF2-40B4-BE49-F238E27FC236}">
                <a16:creationId xmlns:a16="http://schemas.microsoft.com/office/drawing/2014/main" id="{C5BEF47A-7BAA-487E-9E3C-9BA7CCB9EFA5}"/>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1830863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8780636"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Modélisation des phénomènes physiques</a:t>
            </a:r>
          </a:p>
        </p:txBody>
      </p:sp>
      <p:sp>
        <p:nvSpPr>
          <p:cNvPr id="3" name="ZoneTexte 2">
            <a:extLst>
              <a:ext uri="{FF2B5EF4-FFF2-40B4-BE49-F238E27FC236}">
                <a16:creationId xmlns:a16="http://schemas.microsoft.com/office/drawing/2014/main" id="{9D2F5128-18F1-47A4-B9C1-1B3FF686D290}"/>
              </a:ext>
            </a:extLst>
          </p:cNvPr>
          <p:cNvSpPr txBox="1"/>
          <p:nvPr/>
        </p:nvSpPr>
        <p:spPr>
          <a:xfrm>
            <a:off x="5133657" y="90083"/>
            <a:ext cx="7058343" cy="646331"/>
          </a:xfrm>
          <a:prstGeom prst="rect">
            <a:avLst/>
          </a:prstGeom>
          <a:noFill/>
        </p:spPr>
        <p:txBody>
          <a:bodyPr wrap="none" rtlCol="0">
            <a:spAutoFit/>
          </a:bodyPr>
          <a:lstStyle/>
          <a:p>
            <a:r>
              <a:rPr lang="fr-FR" dirty="0"/>
              <a:t>Description des phénomènes physiques qui régissent le problème, </a:t>
            </a:r>
          </a:p>
          <a:p>
            <a:r>
              <a:rPr lang="fr-FR" dirty="0"/>
              <a:t>avec les équations mathématiques qui les modélisent </a:t>
            </a:r>
            <a:endParaRPr lang="fr-CA" dirty="0"/>
          </a:p>
        </p:txBody>
      </p:sp>
      <p:sp>
        <p:nvSpPr>
          <p:cNvPr id="4" name="ZoneTexte 3">
            <a:extLst>
              <a:ext uri="{FF2B5EF4-FFF2-40B4-BE49-F238E27FC236}">
                <a16:creationId xmlns:a16="http://schemas.microsoft.com/office/drawing/2014/main" id="{4719FD71-EADB-4472-A086-4BD775559D5E}"/>
              </a:ext>
            </a:extLst>
          </p:cNvPr>
          <p:cNvSpPr txBox="1"/>
          <p:nvPr/>
        </p:nvSpPr>
        <p:spPr>
          <a:xfrm>
            <a:off x="275437" y="1602882"/>
            <a:ext cx="4858220" cy="923330"/>
          </a:xfrm>
          <a:prstGeom prst="rect">
            <a:avLst/>
          </a:prstGeom>
          <a:noFill/>
        </p:spPr>
        <p:txBody>
          <a:bodyPr wrap="square" rtlCol="0">
            <a:spAutoFit/>
          </a:bodyPr>
          <a:lstStyle/>
          <a:p>
            <a:r>
              <a:rPr lang="fr-CA" dirty="0"/>
              <a:t>La vitesse du son </a:t>
            </a:r>
            <a:r>
              <a:rPr lang="fr-CA" i="1" dirty="0">
                <a:latin typeface="Cambria Math" panose="02040503050406030204" pitchFamily="18" charset="0"/>
                <a:ea typeface="Cambria Math" panose="02040503050406030204" pitchFamily="18" charset="0"/>
              </a:rPr>
              <a:t>c</a:t>
            </a:r>
            <a:r>
              <a:rPr lang="fr-CA" dirty="0"/>
              <a:t> en fonction de la densité du milieu </a:t>
            </a:r>
            <a:r>
              <a:rPr lang="el-GR" i="1" dirty="0">
                <a:latin typeface="Cambria Math" panose="02040503050406030204" pitchFamily="18" charset="0"/>
                <a:ea typeface="Cambria Math" panose="02040503050406030204" pitchFamily="18" charset="0"/>
              </a:rPr>
              <a:t>ρ</a:t>
            </a:r>
            <a:r>
              <a:rPr lang="fr-CA" dirty="0"/>
              <a:t> et du coefficient d’élasticité du milieu </a:t>
            </a:r>
            <a:r>
              <a:rPr lang="fr-CA" i="1" dirty="0">
                <a:latin typeface="Cambria Math" panose="02040503050406030204" pitchFamily="18" charset="0"/>
                <a:ea typeface="Cambria Math" panose="02040503050406030204" pitchFamily="18" charset="0"/>
              </a:rPr>
              <a:t>B. </a:t>
            </a:r>
            <a:r>
              <a:rPr lang="fr-CA" dirty="0"/>
              <a:t>(7)</a:t>
            </a:r>
          </a:p>
        </p:txBody>
      </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9C79CB36-0E21-40CD-A7D2-7B941ADE85AD}"/>
                  </a:ext>
                </a:extLst>
              </p:cNvPr>
              <p:cNvSpPr txBox="1"/>
              <p:nvPr/>
            </p:nvSpPr>
            <p:spPr>
              <a:xfrm>
                <a:off x="2039236" y="2526212"/>
                <a:ext cx="1330621"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A" b="0" i="1" smtClean="0">
                          <a:latin typeface="Cambria Math" panose="02040503050406030204" pitchFamily="18" charset="0"/>
                        </a:rPr>
                        <m:t>𝑐</m:t>
                      </m:r>
                      <m:r>
                        <a:rPr lang="fr-CA" b="0" i="1" smtClean="0">
                          <a:latin typeface="Cambria Math" panose="02040503050406030204" pitchFamily="18" charset="0"/>
                        </a:rPr>
                        <m:t>=</m:t>
                      </m:r>
                      <m:rad>
                        <m:radPr>
                          <m:degHide m:val="on"/>
                          <m:ctrlPr>
                            <a:rPr lang="fr-CA" b="0" i="1" smtClean="0">
                              <a:latin typeface="Cambria Math" panose="02040503050406030204" pitchFamily="18" charset="0"/>
                            </a:rPr>
                          </m:ctrlPr>
                        </m:radPr>
                        <m:deg/>
                        <m:e>
                          <m:f>
                            <m:fPr>
                              <m:ctrlPr>
                                <a:rPr lang="fr-CA" b="0" i="1" smtClean="0">
                                  <a:latin typeface="Cambria Math" panose="02040503050406030204" pitchFamily="18" charset="0"/>
                                </a:rPr>
                              </m:ctrlPr>
                            </m:fPr>
                            <m:num>
                              <m:r>
                                <a:rPr lang="fr-CA" b="0" i="1" smtClean="0">
                                  <a:latin typeface="Cambria Math" panose="02040503050406030204" pitchFamily="18" charset="0"/>
                                </a:rPr>
                                <m:t>𝐵</m:t>
                              </m:r>
                            </m:num>
                            <m:den>
                              <m:r>
                                <a:rPr lang="fr-CA" b="0" i="1" smtClean="0">
                                  <a:latin typeface="Cambria Math" panose="02040503050406030204" pitchFamily="18" charset="0"/>
                                  <a:ea typeface="Cambria Math" panose="02040503050406030204" pitchFamily="18" charset="0"/>
                                </a:rPr>
                                <m:t>𝜌</m:t>
                              </m:r>
                            </m:den>
                          </m:f>
                        </m:e>
                      </m:rad>
                      <m:r>
                        <a:rPr lang="fr-CA" b="0" i="1" smtClean="0">
                          <a:latin typeface="Cambria Math" panose="02040503050406030204" pitchFamily="18" charset="0"/>
                        </a:rPr>
                        <m:t>   </m:t>
                      </m:r>
                      <m:d>
                        <m:dPr>
                          <m:ctrlPr>
                            <a:rPr lang="fr-CA" b="0" i="1" smtClean="0">
                              <a:latin typeface="Cambria Math" panose="02040503050406030204" pitchFamily="18" charset="0"/>
                            </a:rPr>
                          </m:ctrlPr>
                        </m:dPr>
                        <m:e>
                          <m:r>
                            <a:rPr lang="fr-CA" b="0" i="1" smtClean="0">
                              <a:latin typeface="Cambria Math" panose="02040503050406030204" pitchFamily="18" charset="0"/>
                            </a:rPr>
                            <m:t>7</m:t>
                          </m:r>
                        </m:e>
                      </m:d>
                    </m:oMath>
                  </m:oMathPara>
                </a14:m>
                <a:endParaRPr lang="fr-CA" b="0" dirty="0"/>
              </a:p>
            </p:txBody>
          </p:sp>
        </mc:Choice>
        <mc:Fallback xmlns="">
          <p:sp>
            <p:nvSpPr>
              <p:cNvPr id="12" name="ZoneTexte 11">
                <a:extLst>
                  <a:ext uri="{FF2B5EF4-FFF2-40B4-BE49-F238E27FC236}">
                    <a16:creationId xmlns:a16="http://schemas.microsoft.com/office/drawing/2014/main" id="{9C79CB36-0E21-40CD-A7D2-7B941ADE85AD}"/>
                  </a:ext>
                </a:extLst>
              </p:cNvPr>
              <p:cNvSpPr txBox="1">
                <a:spLocks noRot="1" noChangeAspect="1" noMove="1" noResize="1" noEditPoints="1" noAdjustHandles="1" noChangeArrowheads="1" noChangeShapeType="1" noTextEdit="1"/>
              </p:cNvSpPr>
              <p:nvPr/>
            </p:nvSpPr>
            <p:spPr>
              <a:xfrm>
                <a:off x="2039236" y="2526212"/>
                <a:ext cx="1330621" cy="818366"/>
              </a:xfrm>
              <a:prstGeom prst="rect">
                <a:avLst/>
              </a:prstGeom>
              <a:blipFill>
                <a:blip r:embed="rId2"/>
                <a:stretch>
                  <a:fillRect b="-741"/>
                </a:stretch>
              </a:blipFill>
            </p:spPr>
            <p:txBody>
              <a:bodyPr/>
              <a:lstStyle/>
              <a:p>
                <a:r>
                  <a:rPr lang="fr-CA">
                    <a:noFill/>
                  </a:rPr>
                  <a:t> </a:t>
                </a:r>
              </a:p>
            </p:txBody>
          </p:sp>
        </mc:Fallback>
      </mc:AlternateContent>
      <p:sp>
        <p:nvSpPr>
          <p:cNvPr id="13" name="ZoneTexte 12">
            <a:extLst>
              <a:ext uri="{FF2B5EF4-FFF2-40B4-BE49-F238E27FC236}">
                <a16:creationId xmlns:a16="http://schemas.microsoft.com/office/drawing/2014/main" id="{52A40CC4-99C2-4E5E-AEFB-047B14B5EE2F}"/>
              </a:ext>
            </a:extLst>
          </p:cNvPr>
          <p:cNvSpPr txBox="1"/>
          <p:nvPr/>
        </p:nvSpPr>
        <p:spPr>
          <a:xfrm>
            <a:off x="5357152" y="1602882"/>
            <a:ext cx="4858220" cy="646331"/>
          </a:xfrm>
          <a:prstGeom prst="rect">
            <a:avLst/>
          </a:prstGeom>
          <a:noFill/>
        </p:spPr>
        <p:txBody>
          <a:bodyPr wrap="square" rtlCol="0">
            <a:spAutoFit/>
          </a:bodyPr>
          <a:lstStyle/>
          <a:p>
            <a:r>
              <a:rPr lang="fr-CA" dirty="0"/>
              <a:t>Détermination de la Surface Équivalente Radar </a:t>
            </a:r>
            <a:r>
              <a:rPr lang="fr-CA" i="1" dirty="0"/>
              <a:t>SER </a:t>
            </a:r>
            <a:r>
              <a:rPr lang="fr-CA" dirty="0"/>
              <a:t>(8)</a:t>
            </a:r>
          </a:p>
        </p:txBody>
      </p:sp>
      <p:grpSp>
        <p:nvGrpSpPr>
          <p:cNvPr id="6" name="Groupe 5">
            <a:extLst>
              <a:ext uri="{FF2B5EF4-FFF2-40B4-BE49-F238E27FC236}">
                <a16:creationId xmlns:a16="http://schemas.microsoft.com/office/drawing/2014/main" id="{93B2722A-D69C-4AE9-99E1-6AD3A8D04130}"/>
              </a:ext>
            </a:extLst>
          </p:cNvPr>
          <p:cNvGrpSpPr/>
          <p:nvPr/>
        </p:nvGrpSpPr>
        <p:grpSpPr>
          <a:xfrm>
            <a:off x="6007811" y="2348013"/>
            <a:ext cx="3304431" cy="575863"/>
            <a:chOff x="6007810" y="2993389"/>
            <a:chExt cx="2666488" cy="575863"/>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F442E28A-47E8-400E-B6CC-517A30756812}"/>
                    </a:ext>
                  </a:extLst>
                </p:cNvPr>
                <p:cNvSpPr txBox="1"/>
                <p:nvPr/>
              </p:nvSpPr>
              <p:spPr>
                <a:xfrm>
                  <a:off x="6007810" y="2993389"/>
                  <a:ext cx="2258766" cy="5758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𝜎</m:t>
                            </m:r>
                          </m:e>
                          <m:sub>
                            <m:r>
                              <a:rPr lang="fr-CA" i="1">
                                <a:latin typeface="Cambria Math" panose="02040503050406030204" pitchFamily="18" charset="0"/>
                                <a:ea typeface="Cambria Math" panose="02040503050406030204" pitchFamily="18" charset="0"/>
                              </a:rPr>
                              <m:t>𝑆𝐸𝑅</m:t>
                            </m:r>
                          </m:sub>
                        </m:sSub>
                        <m:r>
                          <a:rPr lang="fr-CA" b="0" i="1" smtClean="0">
                            <a:latin typeface="Cambria Math" panose="02040503050406030204" pitchFamily="18" charset="0"/>
                            <a:ea typeface="Cambria Math" panose="02040503050406030204" pitchFamily="18" charset="0"/>
                          </a:rPr>
                          <m:t>=</m:t>
                        </m:r>
                        <m:f>
                          <m:fPr>
                            <m:ctrlPr>
                              <a:rPr lang="fr-CA" b="0" i="1" smtClean="0">
                                <a:latin typeface="Cambria Math" panose="02040503050406030204" pitchFamily="18" charset="0"/>
                                <a:ea typeface="Cambria Math" panose="02040503050406030204" pitchFamily="18" charset="0"/>
                              </a:rPr>
                            </m:ctrlPr>
                          </m:fPr>
                          <m:num>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𝑃</m:t>
                                </m:r>
                              </m:e>
                              <m:sub>
                                <m:r>
                                  <a:rPr lang="fr-CA" b="0" i="1" smtClean="0">
                                    <a:latin typeface="Cambria Math" panose="02040503050406030204" pitchFamily="18" charset="0"/>
                                    <a:ea typeface="Cambria Math" panose="02040503050406030204" pitchFamily="18" charset="0"/>
                                  </a:rPr>
                                  <m:t>𝑟𝑒</m:t>
                                </m:r>
                                <m:r>
                                  <a:rPr lang="fr-CA" b="0" i="1" smtClean="0">
                                    <a:latin typeface="Cambria Math" panose="02040503050406030204" pitchFamily="18" charset="0"/>
                                    <a:ea typeface="Cambria Math" panose="02040503050406030204" pitchFamily="18" charset="0"/>
                                  </a:rPr>
                                  <m:t>ç</m:t>
                                </m:r>
                                <m:r>
                                  <a:rPr lang="fr-CA" b="0" i="1" smtClean="0">
                                    <a:latin typeface="Cambria Math" panose="02040503050406030204" pitchFamily="18" charset="0"/>
                                    <a:ea typeface="Cambria Math" panose="02040503050406030204" pitchFamily="18" charset="0"/>
                                  </a:rPr>
                                  <m:t>𝑢</m:t>
                                </m:r>
                              </m:sub>
                            </m:sSub>
                          </m:num>
                          <m:den>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𝑃</m:t>
                                </m:r>
                              </m:e>
                              <m:sub>
                                <m:r>
                                  <a:rPr lang="fr-CA" b="0" i="1" smtClean="0">
                                    <a:latin typeface="Cambria Math" panose="02040503050406030204" pitchFamily="18" charset="0"/>
                                    <a:ea typeface="Cambria Math" panose="02040503050406030204" pitchFamily="18" charset="0"/>
                                  </a:rPr>
                                  <m:t>𝑖𝑛𝑐𝑖𝑑𝑒𝑛𝑡</m:t>
                                </m:r>
                              </m:sub>
                            </m:sSub>
                          </m:den>
                        </m:f>
                        <m:r>
                          <a:rPr lang="fr-CA" b="0" i="1" smtClean="0">
                            <a:latin typeface="Cambria Math" panose="02040503050406030204" pitchFamily="18" charset="0"/>
                            <a:ea typeface="Cambria Math" panose="02040503050406030204" pitchFamily="18" charset="0"/>
                          </a:rPr>
                          <m:t>×</m:t>
                        </m:r>
                        <m:sSup>
                          <m:sSupPr>
                            <m:ctrlPr>
                              <a:rPr lang="fr-CA" b="0" i="1" smtClean="0">
                                <a:latin typeface="Cambria Math" panose="02040503050406030204" pitchFamily="18" charset="0"/>
                                <a:ea typeface="Cambria Math" panose="02040503050406030204" pitchFamily="18" charset="0"/>
                              </a:rPr>
                            </m:ctrlPr>
                          </m:sSupPr>
                          <m:e>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𝑑</m:t>
                                </m:r>
                              </m:e>
                              <m:sub>
                                <m:r>
                                  <a:rPr lang="fr-CA" i="1">
                                    <a:latin typeface="Cambria Math" panose="02040503050406030204" pitchFamily="18" charset="0"/>
                                    <a:ea typeface="Cambria Math" panose="02040503050406030204" pitchFamily="18" charset="0"/>
                                  </a:rPr>
                                  <m:t>𝑏𝑎𝑡𝑒𝑎𝑢</m:t>
                                </m:r>
                              </m:sub>
                            </m:sSub>
                          </m:e>
                          <m:sup>
                            <m:r>
                              <a:rPr lang="fr-CA" b="0" i="1" smtClean="0">
                                <a:latin typeface="Cambria Math" panose="02040503050406030204" pitchFamily="18" charset="0"/>
                                <a:ea typeface="Cambria Math" panose="02040503050406030204" pitchFamily="18" charset="0"/>
                              </a:rPr>
                              <m:t>2</m:t>
                            </m:r>
                          </m:sup>
                        </m:sSup>
                      </m:oMath>
                    </m:oMathPara>
                  </a14:m>
                  <a:endParaRPr lang="fr-CA" dirty="0"/>
                </a:p>
              </p:txBody>
            </p:sp>
          </mc:Choice>
          <mc:Fallback xmlns="">
            <p:sp>
              <p:nvSpPr>
                <p:cNvPr id="5" name="ZoneTexte 4">
                  <a:extLst>
                    <a:ext uri="{FF2B5EF4-FFF2-40B4-BE49-F238E27FC236}">
                      <a16:creationId xmlns:a16="http://schemas.microsoft.com/office/drawing/2014/main" id="{F442E28A-47E8-400E-B6CC-517A30756812}"/>
                    </a:ext>
                  </a:extLst>
                </p:cNvPr>
                <p:cNvSpPr txBox="1">
                  <a:spLocks noRot="1" noChangeAspect="1" noMove="1" noResize="1" noEditPoints="1" noAdjustHandles="1" noChangeArrowheads="1" noChangeShapeType="1" noTextEdit="1"/>
                </p:cNvSpPr>
                <p:nvPr/>
              </p:nvSpPr>
              <p:spPr>
                <a:xfrm>
                  <a:off x="6007810" y="2993389"/>
                  <a:ext cx="2258766" cy="575863"/>
                </a:xfrm>
                <a:prstGeom prst="rect">
                  <a:avLst/>
                </a:prstGeom>
                <a:blipFill>
                  <a:blip r:embed="rId3"/>
                  <a:stretch>
                    <a:fillRect/>
                  </a:stretch>
                </a:blipFill>
              </p:spPr>
              <p:txBody>
                <a:bodyPr/>
                <a:lstStyle/>
                <a:p>
                  <a:r>
                    <a:rPr lang="fr-CA">
                      <a:noFill/>
                    </a:rPr>
                    <a:t> </a:t>
                  </a:r>
                </a:p>
              </p:txBody>
            </p:sp>
          </mc:Fallback>
        </mc:AlternateContent>
        <p:sp>
          <p:nvSpPr>
            <p:cNvPr id="11" name="ZoneTexte 10">
              <a:extLst>
                <a:ext uri="{FF2B5EF4-FFF2-40B4-BE49-F238E27FC236}">
                  <a16:creationId xmlns:a16="http://schemas.microsoft.com/office/drawing/2014/main" id="{A124CEB7-5113-4767-9868-C7D887F3EF97}"/>
                </a:ext>
              </a:extLst>
            </p:cNvPr>
            <p:cNvSpPr txBox="1"/>
            <p:nvPr/>
          </p:nvSpPr>
          <p:spPr>
            <a:xfrm>
              <a:off x="8266576" y="3096654"/>
              <a:ext cx="407722"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(8)</a:t>
              </a:r>
            </a:p>
          </p:txBody>
        </p:sp>
      </p:grpSp>
      <p:sp>
        <p:nvSpPr>
          <p:cNvPr id="16" name="ZoneTexte 15">
            <a:extLst>
              <a:ext uri="{FF2B5EF4-FFF2-40B4-BE49-F238E27FC236}">
                <a16:creationId xmlns:a16="http://schemas.microsoft.com/office/drawing/2014/main" id="{AF4F362A-F95E-4021-9934-B3B2DBA26E15}"/>
              </a:ext>
            </a:extLst>
          </p:cNvPr>
          <p:cNvSpPr txBox="1"/>
          <p:nvPr/>
        </p:nvSpPr>
        <p:spPr>
          <a:xfrm>
            <a:off x="3010780" y="5926857"/>
            <a:ext cx="4692744" cy="600164"/>
          </a:xfrm>
          <a:prstGeom prst="rect">
            <a:avLst/>
          </a:prstGeom>
          <a:noFill/>
        </p:spPr>
        <p:txBody>
          <a:bodyPr wrap="square" rtlCol="0">
            <a:spAutoFit/>
          </a:bodyPr>
          <a:lstStyle/>
          <a:p>
            <a:r>
              <a:rPr lang="fr-CA" sz="1100" dirty="0">
                <a:solidFill>
                  <a:schemeClr val="tx1">
                    <a:lumMod val="85000"/>
                    <a:lumOff val="15000"/>
                  </a:schemeClr>
                </a:solidFill>
              </a:rPr>
              <a:t>Figure 3 : Schéma de la situation où </a:t>
            </a:r>
            <a:r>
              <a:rPr lang="fr-CA" sz="1100" dirty="0" err="1">
                <a:solidFill>
                  <a:schemeClr val="tx1">
                    <a:lumMod val="85000"/>
                    <a:lumOff val="15000"/>
                  </a:schemeClr>
                </a:solidFill>
              </a:rPr>
              <a:t>P</a:t>
            </a:r>
            <a:r>
              <a:rPr lang="fr-CA" sz="1100" baseline="-25000" dirty="0" err="1">
                <a:solidFill>
                  <a:schemeClr val="tx1">
                    <a:lumMod val="85000"/>
                    <a:lumOff val="15000"/>
                  </a:schemeClr>
                </a:solidFill>
              </a:rPr>
              <a:t>reçu</a:t>
            </a:r>
            <a:r>
              <a:rPr lang="fr-CA" sz="1100" dirty="0">
                <a:solidFill>
                  <a:schemeClr val="tx1">
                    <a:lumMod val="85000"/>
                    <a:lumOff val="15000"/>
                  </a:schemeClr>
                </a:solidFill>
              </a:rPr>
              <a:t> est la somme des puissances réfléchies par l’objet et </a:t>
            </a:r>
            <a:r>
              <a:rPr lang="fr-CA" sz="1100" dirty="0" err="1">
                <a:solidFill>
                  <a:schemeClr val="tx1">
                    <a:lumMod val="85000"/>
                    <a:lumOff val="15000"/>
                  </a:schemeClr>
                </a:solidFill>
              </a:rPr>
              <a:t>P</a:t>
            </a:r>
            <a:r>
              <a:rPr lang="fr-CA" sz="1100" baseline="-25000" dirty="0" err="1">
                <a:solidFill>
                  <a:schemeClr val="tx1">
                    <a:lumMod val="85000"/>
                    <a:lumOff val="15000"/>
                  </a:schemeClr>
                </a:solidFill>
              </a:rPr>
              <a:t>incident</a:t>
            </a:r>
            <a:r>
              <a:rPr lang="fr-CA" sz="1100" dirty="0">
                <a:solidFill>
                  <a:schemeClr val="tx1">
                    <a:lumMod val="85000"/>
                    <a:lumOff val="15000"/>
                  </a:schemeClr>
                </a:solidFill>
              </a:rPr>
              <a:t> est la somme des puissance émise par la source contenu dans le cercle de 1m de rayon.</a:t>
            </a:r>
          </a:p>
        </p:txBody>
      </p:sp>
      <p:pic>
        <p:nvPicPr>
          <p:cNvPr id="7" name="Image 6">
            <a:extLst>
              <a:ext uri="{FF2B5EF4-FFF2-40B4-BE49-F238E27FC236}">
                <a16:creationId xmlns:a16="http://schemas.microsoft.com/office/drawing/2014/main" id="{6F6ED216-613C-4C21-BB9F-94EF0A8D5CAA}"/>
              </a:ext>
            </a:extLst>
          </p:cNvPr>
          <p:cNvPicPr>
            <a:picLocks noChangeAspect="1"/>
          </p:cNvPicPr>
          <p:nvPr/>
        </p:nvPicPr>
        <p:blipFill>
          <a:blip r:embed="rId4"/>
          <a:stretch>
            <a:fillRect/>
          </a:stretch>
        </p:blipFill>
        <p:spPr>
          <a:xfrm>
            <a:off x="3927073" y="3022676"/>
            <a:ext cx="2860157" cy="2860157"/>
          </a:xfrm>
          <a:prstGeom prst="rect">
            <a:avLst/>
          </a:prstGeom>
          <a:ln w="28575">
            <a:solidFill>
              <a:schemeClr val="tx1"/>
            </a:solidFill>
          </a:ln>
        </p:spPr>
      </p:pic>
      <p:sp>
        <p:nvSpPr>
          <p:cNvPr id="14" name="ZoneTexte 13">
            <a:extLst>
              <a:ext uri="{FF2B5EF4-FFF2-40B4-BE49-F238E27FC236}">
                <a16:creationId xmlns:a16="http://schemas.microsoft.com/office/drawing/2014/main" id="{43E30D81-FD77-494D-80B5-BF8606D28994}"/>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486144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68931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Conditions initiales et frontières</a:t>
            </a:r>
          </a:p>
        </p:txBody>
      </p:sp>
      <p:sp>
        <p:nvSpPr>
          <p:cNvPr id="3" name="Rectangle 2">
            <a:extLst>
              <a:ext uri="{FF2B5EF4-FFF2-40B4-BE49-F238E27FC236}">
                <a16:creationId xmlns:a16="http://schemas.microsoft.com/office/drawing/2014/main" id="{BA0A46BD-0FD2-481A-AB72-F6E2A27E0618}"/>
              </a:ext>
            </a:extLst>
          </p:cNvPr>
          <p:cNvSpPr/>
          <p:nvPr/>
        </p:nvSpPr>
        <p:spPr>
          <a:xfrm>
            <a:off x="6612835" y="48510"/>
            <a:ext cx="6096000" cy="923330"/>
          </a:xfrm>
          <a:prstGeom prst="rect">
            <a:avLst/>
          </a:prstGeom>
        </p:spPr>
        <p:txBody>
          <a:bodyPr>
            <a:spAutoFit/>
          </a:bodyPr>
          <a:lstStyle/>
          <a:p>
            <a:r>
              <a:rPr lang="fr-FR" dirty="0"/>
              <a:t>Description des conditions initiales/frontières du problème, avec les équations mathématiques qui les modélisent </a:t>
            </a:r>
            <a:endParaRPr lang="fr-CA" dirty="0"/>
          </a:p>
        </p:txBody>
      </p:sp>
      <p:sp>
        <p:nvSpPr>
          <p:cNvPr id="4" name="ZoneTexte 3">
            <a:extLst>
              <a:ext uri="{FF2B5EF4-FFF2-40B4-BE49-F238E27FC236}">
                <a16:creationId xmlns:a16="http://schemas.microsoft.com/office/drawing/2014/main" id="{2F4C1467-FC45-44E7-AC31-FEB86E2EAF84}"/>
              </a:ext>
            </a:extLst>
          </p:cNvPr>
          <p:cNvSpPr txBox="1"/>
          <p:nvPr/>
        </p:nvSpPr>
        <p:spPr>
          <a:xfrm>
            <a:off x="551722" y="1249961"/>
            <a:ext cx="5256044" cy="646331"/>
          </a:xfrm>
          <a:prstGeom prst="rect">
            <a:avLst/>
          </a:prstGeom>
          <a:noFill/>
        </p:spPr>
        <p:txBody>
          <a:bodyPr wrap="square" rtlCol="0">
            <a:spAutoFit/>
          </a:bodyPr>
          <a:lstStyle/>
          <a:p>
            <a:r>
              <a:rPr lang="fr-CA" dirty="0"/>
              <a:t>La première condition frontière est la continuité de la pression (9)</a:t>
            </a:r>
          </a:p>
        </p:txBody>
      </p:sp>
      <p:sp>
        <p:nvSpPr>
          <p:cNvPr id="5" name="ZoneTexte 4">
            <a:extLst>
              <a:ext uri="{FF2B5EF4-FFF2-40B4-BE49-F238E27FC236}">
                <a16:creationId xmlns:a16="http://schemas.microsoft.com/office/drawing/2014/main" id="{FF757E93-E2E7-43C0-89ED-7D0A63AB4123}"/>
              </a:ext>
            </a:extLst>
          </p:cNvPr>
          <p:cNvSpPr txBox="1"/>
          <p:nvPr/>
        </p:nvSpPr>
        <p:spPr>
          <a:xfrm>
            <a:off x="551722" y="2792567"/>
            <a:ext cx="5665205" cy="646331"/>
          </a:xfrm>
          <a:prstGeom prst="rect">
            <a:avLst/>
          </a:prstGeom>
          <a:noFill/>
        </p:spPr>
        <p:txBody>
          <a:bodyPr wrap="square" rtlCol="0">
            <a:spAutoFit/>
          </a:bodyPr>
          <a:lstStyle/>
          <a:p>
            <a:r>
              <a:rPr lang="fr-CA" dirty="0"/>
              <a:t>La deuxième condition frontière est la continuité du vecteur vitesse et du gradient de la pression (10)</a:t>
            </a:r>
          </a:p>
        </p:txBody>
      </p:sp>
      <p:grpSp>
        <p:nvGrpSpPr>
          <p:cNvPr id="8" name="Groupe 7">
            <a:extLst>
              <a:ext uri="{FF2B5EF4-FFF2-40B4-BE49-F238E27FC236}">
                <a16:creationId xmlns:a16="http://schemas.microsoft.com/office/drawing/2014/main" id="{B0EBB843-D6E7-466E-BCFE-F81B7C9523CC}"/>
              </a:ext>
            </a:extLst>
          </p:cNvPr>
          <p:cNvGrpSpPr/>
          <p:nvPr/>
        </p:nvGrpSpPr>
        <p:grpSpPr>
          <a:xfrm>
            <a:off x="1274030" y="2075750"/>
            <a:ext cx="4251677" cy="481350"/>
            <a:chOff x="1562264" y="2075750"/>
            <a:chExt cx="4251677" cy="481350"/>
          </a:xfrm>
        </p:grpSpPr>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CCEF52E2-F4A5-47EB-8739-D5BF7343D634}"/>
                    </a:ext>
                  </a:extLst>
                </p:cNvPr>
                <p:cNvSpPr txBox="1"/>
                <p:nvPr/>
              </p:nvSpPr>
              <p:spPr>
                <a:xfrm>
                  <a:off x="1562264" y="2075750"/>
                  <a:ext cx="3746410" cy="481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1</m:t>
                            </m:r>
                          </m:sub>
                        </m:sSub>
                        <m:d>
                          <m:dPr>
                            <m:ctrlPr>
                              <a:rPr lang="fr-CA" b="0" i="1" smtClean="0">
                                <a:latin typeface="Cambria Math" panose="02040503050406030204" pitchFamily="18" charset="0"/>
                              </a:rPr>
                            </m:ctrlPr>
                          </m:dPr>
                          <m:e>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𝑟</m:t>
                                </m:r>
                              </m:e>
                            </m:acc>
                          </m:e>
                        </m:d>
                        <m:sSub>
                          <m:sSubPr>
                            <m:ctrlPr>
                              <a:rPr lang="fr-CA" b="0" i="1" smtClean="0">
                                <a:latin typeface="Cambria Math" panose="02040503050406030204" pitchFamily="18" charset="0"/>
                              </a:rPr>
                            </m:ctrlPr>
                          </m:sSubPr>
                          <m:e>
                            <m:d>
                              <m:dPr>
                                <m:begChr m:val=""/>
                                <m:endChr m:val="|"/>
                                <m:ctrlPr>
                                  <a:rPr lang="fr-CA" b="0" i="1" smtClean="0">
                                    <a:latin typeface="Cambria Math" panose="02040503050406030204" pitchFamily="18" charset="0"/>
                                  </a:rPr>
                                </m:ctrlPr>
                              </m:dPr>
                              <m:e>
                                <m:r>
                                  <a:rPr lang="fr-CA">
                                    <a:latin typeface="Cambria Math" panose="02040503050406030204" pitchFamily="18" charset="0"/>
                                  </a:rPr>
                                  <m:t>​</m:t>
                                </m:r>
                              </m:e>
                            </m:d>
                          </m:e>
                          <m:sub>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𝑟</m:t>
                                </m:r>
                              </m:e>
                            </m:acc>
                            <m:r>
                              <a:rPr lang="fr-CA" b="0" i="1" smtClean="0">
                                <a:latin typeface="Cambria Math" panose="02040503050406030204" pitchFamily="18" charset="0"/>
                              </a:rPr>
                              <m:t>=</m:t>
                            </m:r>
                            <m:r>
                              <a:rPr lang="fr-CA" b="0" i="1" smtClean="0">
                                <a:latin typeface="Cambria Math" panose="02040503050406030204" pitchFamily="18" charset="0"/>
                              </a:rPr>
                              <m:t>𝐼𝑛𝑡𝑒𝑟𝑓𝑎𝑐𝑒</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b="0" i="1" smtClean="0">
                                <a:latin typeface="Cambria Math" panose="02040503050406030204" pitchFamily="18" charset="0"/>
                              </a:rPr>
                              <m:t>2</m:t>
                            </m:r>
                          </m:sub>
                        </m:sSub>
                        <m:d>
                          <m:dPr>
                            <m:ctrlPr>
                              <a:rPr lang="fr-CA" i="1">
                                <a:latin typeface="Cambria Math" panose="02040503050406030204" pitchFamily="18" charset="0"/>
                              </a:rPr>
                            </m:ctrlPr>
                          </m:dPr>
                          <m:e>
                            <m:acc>
                              <m:accPr>
                                <m:chr m:val="⃗"/>
                                <m:ctrlPr>
                                  <a:rPr lang="fr-CA" i="1">
                                    <a:latin typeface="Cambria Math" panose="02040503050406030204" pitchFamily="18" charset="0"/>
                                  </a:rPr>
                                </m:ctrlPr>
                              </m:accPr>
                              <m:e>
                                <m:r>
                                  <a:rPr lang="fr-CA" i="1">
                                    <a:latin typeface="Cambria Math" panose="02040503050406030204" pitchFamily="18" charset="0"/>
                                  </a:rPr>
                                  <m:t>𝑟</m:t>
                                </m:r>
                              </m:e>
                            </m:acc>
                          </m:e>
                        </m:d>
                        <m:sSub>
                          <m:sSubPr>
                            <m:ctrlPr>
                              <a:rPr lang="fr-CA" i="1">
                                <a:latin typeface="Cambria Math" panose="02040503050406030204" pitchFamily="18" charset="0"/>
                              </a:rPr>
                            </m:ctrlPr>
                          </m:sSubPr>
                          <m:e>
                            <m:d>
                              <m:dPr>
                                <m:begChr m:val=""/>
                                <m:endChr m:val="|"/>
                                <m:ctrlPr>
                                  <a:rPr lang="fr-CA" i="1">
                                    <a:latin typeface="Cambria Math" panose="02040503050406030204" pitchFamily="18" charset="0"/>
                                  </a:rPr>
                                </m:ctrlPr>
                              </m:dPr>
                              <m:e>
                                <m:r>
                                  <a:rPr lang="fr-CA">
                                    <a:latin typeface="Cambria Math" panose="02040503050406030204" pitchFamily="18" charset="0"/>
                                  </a:rPr>
                                  <m:t>​</m:t>
                                </m:r>
                              </m:e>
                            </m:d>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oMath>
                    </m:oMathPara>
                  </a14:m>
                  <a:endParaRPr lang="fr-CA" dirty="0"/>
                </a:p>
              </p:txBody>
            </p:sp>
          </mc:Choice>
          <mc:Fallback xmlns="">
            <p:sp>
              <p:nvSpPr>
                <p:cNvPr id="6" name="ZoneTexte 5">
                  <a:extLst>
                    <a:ext uri="{FF2B5EF4-FFF2-40B4-BE49-F238E27FC236}">
                      <a16:creationId xmlns:a16="http://schemas.microsoft.com/office/drawing/2014/main" id="{CCEF52E2-F4A5-47EB-8739-D5BF7343D634}"/>
                    </a:ext>
                  </a:extLst>
                </p:cNvPr>
                <p:cNvSpPr txBox="1">
                  <a:spLocks noRot="1" noChangeAspect="1" noMove="1" noResize="1" noEditPoints="1" noAdjustHandles="1" noChangeArrowheads="1" noChangeShapeType="1" noTextEdit="1"/>
                </p:cNvSpPr>
                <p:nvPr/>
              </p:nvSpPr>
              <p:spPr>
                <a:xfrm>
                  <a:off x="1562264" y="2075750"/>
                  <a:ext cx="3746410" cy="481350"/>
                </a:xfrm>
                <a:prstGeom prst="rect">
                  <a:avLst/>
                </a:prstGeom>
                <a:blipFill>
                  <a:blip r:embed="rId2"/>
                  <a:stretch>
                    <a:fillRect l="-3902" t="-193590" r="-488" b="-264103"/>
                  </a:stretch>
                </a:blipFill>
              </p:spPr>
              <p:txBody>
                <a:bodyPr/>
                <a:lstStyle/>
                <a:p>
                  <a:r>
                    <a:rPr lang="fr-CA">
                      <a:noFill/>
                    </a:rPr>
                    <a:t> </a:t>
                  </a:r>
                </a:p>
              </p:txBody>
            </p:sp>
          </mc:Fallback>
        </mc:AlternateContent>
        <p:sp>
          <p:nvSpPr>
            <p:cNvPr id="7" name="ZoneTexte 6">
              <a:extLst>
                <a:ext uri="{FF2B5EF4-FFF2-40B4-BE49-F238E27FC236}">
                  <a16:creationId xmlns:a16="http://schemas.microsoft.com/office/drawing/2014/main" id="{C8A46702-6D03-4EFD-8103-E1BCD09DA1D1}"/>
                </a:ext>
              </a:extLst>
            </p:cNvPr>
            <p:cNvSpPr txBox="1"/>
            <p:nvPr/>
          </p:nvSpPr>
          <p:spPr>
            <a:xfrm>
              <a:off x="5308674" y="2131759"/>
              <a:ext cx="50526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(9)</a:t>
              </a:r>
            </a:p>
          </p:txBody>
        </p:sp>
      </p:grpSp>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D6FC5548-7C35-4A45-8551-D84C1BF53D92}"/>
                  </a:ext>
                </a:extLst>
              </p:cNvPr>
              <p:cNvSpPr txBox="1"/>
              <p:nvPr/>
            </p:nvSpPr>
            <p:spPr>
              <a:xfrm>
                <a:off x="401806" y="3589453"/>
                <a:ext cx="5965036" cy="303032"/>
              </a:xfrm>
              <a:prstGeom prst="rect">
                <a:avLst/>
              </a:prstGeom>
              <a:noFill/>
            </p:spPr>
            <p:txBody>
              <a:bodyPr wrap="square" lIns="0" tIns="0" rIns="0" bIns="0" rtlCol="0">
                <a:spAutoFit/>
              </a:bodyPr>
              <a:lstStyle/>
              <a:p>
                <a14:m>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e>
                      <m:sub>
                        <m:r>
                          <a:rPr lang="fr-CA" b="0" i="1" smtClean="0">
                            <a:latin typeface="Cambria Math" panose="02040503050406030204" pitchFamily="18" charset="0"/>
                            <a:ea typeface="Cambria Math" panose="02040503050406030204" pitchFamily="18" charset="0"/>
                          </a:rPr>
                          <m:t>1</m:t>
                        </m:r>
                      </m:sub>
                    </m:sSub>
                    <m:r>
                      <a:rPr lang="fr-CA" b="0" i="1" smtClean="0">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oMath>
                </a14:m>
                <a:r>
                  <a:rPr lang="fr-CA" dirty="0"/>
                  <a:t>)</a:t>
                </a:r>
                <a:r>
                  <a:rPr lang="fr-CA" dirty="0">
                    <a:ea typeface="Cambria Math" panose="02040503050406030204" pitchFamily="18" charset="0"/>
                  </a:rPr>
                  <a:t> </a:t>
                </a:r>
                <a14:m>
                  <m:oMath xmlns:m="http://schemas.openxmlformats.org/officeDocument/2006/math">
                    <m:r>
                      <a:rPr lang="fr-CA" i="1">
                        <a:latin typeface="Cambria Math" panose="02040503050406030204" pitchFamily="18" charset="0"/>
                        <a:ea typeface="Cambria Math" panose="02040503050406030204" pitchFamily="18" charset="0"/>
                      </a:rPr>
                      <m:t>∙</m:t>
                    </m:r>
                    <m:sSub>
                      <m:sSubPr>
                        <m:ctrlPr>
                          <a:rPr lang="fr-CA" i="1" smtClean="0">
                            <a:latin typeface="Cambria Math" panose="02040503050406030204" pitchFamily="18" charset="0"/>
                            <a:ea typeface="Cambria Math" panose="02040503050406030204" pitchFamily="18" charset="0"/>
                          </a:rPr>
                        </m:ctrlPr>
                      </m:sSubPr>
                      <m:e>
                        <m:acc>
                          <m:accPr>
                            <m:chr m:val="⃗"/>
                            <m:ctrlPr>
                              <a:rPr lang="fr-CA" b="0" i="1" smtClean="0">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𝑛</m:t>
                            </m:r>
                          </m:e>
                        </m:acc>
                      </m:e>
                      <m:sub>
                        <m:r>
                          <a:rPr lang="fr-CA" b="0" i="1" smtClean="0">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smtClean="0">
                        <a:latin typeface="Cambria Math" panose="02040503050406030204" pitchFamily="18" charset="0"/>
                      </a:rPr>
                      <m:t> </m:t>
                    </m:r>
                    <m:sSub>
                      <m:sSubPr>
                        <m:ctrlPr>
                          <a:rPr lang="fr-CA" i="1">
                            <a:latin typeface="Cambria Math" panose="02040503050406030204" pitchFamily="18" charset="0"/>
                          </a:rPr>
                        </m:ctrlPr>
                      </m:sSubPr>
                      <m:e>
                        <m:d>
                          <m:dPr>
                            <m:begChr m:val=""/>
                            <m:endChr m:val="|"/>
                            <m:ctrlPr>
                              <a:rPr lang="fr-CA" i="1">
                                <a:latin typeface="Cambria Math" panose="02040503050406030204" pitchFamily="18" charset="0"/>
                              </a:rPr>
                            </m:ctrlPr>
                          </m:dPr>
                          <m:e>
                            <m:r>
                              <a:rPr lang="fr-CA">
                                <a:latin typeface="Cambria Math" panose="02040503050406030204" pitchFamily="18" charset="0"/>
                              </a:rPr>
                              <m:t>​</m:t>
                            </m:r>
                          </m:e>
                        </m:d>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r>
                      <a:rPr lang="fr-CA" b="0" i="1" smtClean="0">
                        <a:latin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m:rPr>
                        <m:nor/>
                      </m:rPr>
                      <a:rPr lang="fr-CA" dirty="0">
                        <a:ea typeface="Cambria Math" panose="02040503050406030204" pitchFamily="18" charset="0"/>
                      </a:rPr>
                      <m:t> </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𝑛</m:t>
                            </m:r>
                          </m:e>
                        </m:acc>
                      </m:e>
                      <m:sub>
                        <m:r>
                          <a:rPr lang="fr-CA" i="1">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a:latin typeface="Cambria Math" panose="02040503050406030204" pitchFamily="18" charset="0"/>
                      </a:rPr>
                      <m:t> </m:t>
                    </m:r>
                    <m:sSub>
                      <m:sSubPr>
                        <m:ctrlPr>
                          <a:rPr lang="fr-CA" i="1">
                            <a:latin typeface="Cambria Math" panose="02040503050406030204" pitchFamily="18" charset="0"/>
                          </a:rPr>
                        </m:ctrlPr>
                      </m:sSubPr>
                      <m:e>
                        <m:d>
                          <m:dPr>
                            <m:begChr m:val=""/>
                            <m:endChr m:val="|"/>
                            <m:ctrlPr>
                              <a:rPr lang="fr-CA" i="1">
                                <a:latin typeface="Cambria Math" panose="02040503050406030204" pitchFamily="18" charset="0"/>
                              </a:rPr>
                            </m:ctrlPr>
                          </m:dPr>
                          <m:e>
                            <m:r>
                              <a:rPr lang="fr-CA">
                                <a:latin typeface="Cambria Math" panose="02040503050406030204" pitchFamily="18" charset="0"/>
                              </a:rPr>
                              <m:t>​</m:t>
                            </m:r>
                          </m:e>
                        </m:d>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oMath>
                </a14:m>
                <a:r>
                  <a:rPr lang="fr-CA" dirty="0"/>
                  <a:t>   </a:t>
                </a:r>
                <a:r>
                  <a:rPr lang="fr-CA" dirty="0">
                    <a:latin typeface="Cambria Math" panose="02040503050406030204" pitchFamily="18" charset="0"/>
                    <a:ea typeface="Cambria Math" panose="02040503050406030204" pitchFamily="18" charset="0"/>
                  </a:rPr>
                  <a:t>(10)</a:t>
                </a:r>
              </a:p>
            </p:txBody>
          </p:sp>
        </mc:Choice>
        <mc:Fallback xmlns="">
          <p:sp>
            <p:nvSpPr>
              <p:cNvPr id="9" name="ZoneTexte 8">
                <a:extLst>
                  <a:ext uri="{FF2B5EF4-FFF2-40B4-BE49-F238E27FC236}">
                    <a16:creationId xmlns:a16="http://schemas.microsoft.com/office/drawing/2014/main" id="{D6FC5548-7C35-4A45-8551-D84C1BF53D92}"/>
                  </a:ext>
                </a:extLst>
              </p:cNvPr>
              <p:cNvSpPr txBox="1">
                <a:spLocks noRot="1" noChangeAspect="1" noMove="1" noResize="1" noEditPoints="1" noAdjustHandles="1" noChangeArrowheads="1" noChangeShapeType="1" noTextEdit="1"/>
              </p:cNvSpPr>
              <p:nvPr/>
            </p:nvSpPr>
            <p:spPr>
              <a:xfrm>
                <a:off x="401806" y="3589453"/>
                <a:ext cx="5965036" cy="303032"/>
              </a:xfrm>
              <a:prstGeom prst="rect">
                <a:avLst/>
              </a:prstGeom>
              <a:blipFill>
                <a:blip r:embed="rId3"/>
                <a:stretch>
                  <a:fillRect l="-1534" t="-160000" r="-2147" b="-232000"/>
                </a:stretch>
              </a:blipFill>
            </p:spPr>
            <p:txBody>
              <a:bodyPr/>
              <a:lstStyle/>
              <a:p>
                <a:r>
                  <a:rPr lang="fr-CA">
                    <a:noFill/>
                  </a:rPr>
                  <a:t> </a:t>
                </a:r>
              </a:p>
            </p:txBody>
          </p:sp>
        </mc:Fallback>
      </mc:AlternateContent>
      <p:grpSp>
        <p:nvGrpSpPr>
          <p:cNvPr id="13" name="Groupe 12">
            <a:extLst>
              <a:ext uri="{FF2B5EF4-FFF2-40B4-BE49-F238E27FC236}">
                <a16:creationId xmlns:a16="http://schemas.microsoft.com/office/drawing/2014/main" id="{CB0CAA0C-32F5-4A3D-B952-094B799E7C13}"/>
              </a:ext>
            </a:extLst>
          </p:cNvPr>
          <p:cNvGrpSpPr/>
          <p:nvPr/>
        </p:nvGrpSpPr>
        <p:grpSpPr>
          <a:xfrm>
            <a:off x="6708914" y="2693608"/>
            <a:ext cx="3051847" cy="2254283"/>
            <a:chOff x="6612835" y="2419501"/>
            <a:chExt cx="3051847" cy="2254283"/>
          </a:xfrm>
        </p:grpSpPr>
        <p:pic>
          <p:nvPicPr>
            <p:cNvPr id="11" name="Image 10">
              <a:extLst>
                <a:ext uri="{FF2B5EF4-FFF2-40B4-BE49-F238E27FC236}">
                  <a16:creationId xmlns:a16="http://schemas.microsoft.com/office/drawing/2014/main" id="{569E4532-9DFE-4F54-AF15-C8FD3DD7EA0F}"/>
                </a:ext>
              </a:extLst>
            </p:cNvPr>
            <p:cNvPicPr>
              <a:picLocks noChangeAspect="1"/>
            </p:cNvPicPr>
            <p:nvPr/>
          </p:nvPicPr>
          <p:blipFill>
            <a:blip r:embed="rId4"/>
            <a:stretch>
              <a:fillRect/>
            </a:stretch>
          </p:blipFill>
          <p:spPr>
            <a:xfrm>
              <a:off x="6612835" y="2419501"/>
              <a:ext cx="3051847" cy="1823396"/>
            </a:xfrm>
            <a:prstGeom prst="rect">
              <a:avLst/>
            </a:prstGeom>
          </p:spPr>
        </p:pic>
        <p:sp>
          <p:nvSpPr>
            <p:cNvPr id="12" name="ZoneTexte 11">
              <a:extLst>
                <a:ext uri="{FF2B5EF4-FFF2-40B4-BE49-F238E27FC236}">
                  <a16:creationId xmlns:a16="http://schemas.microsoft.com/office/drawing/2014/main" id="{0628FBDB-288E-4CF5-BB59-97C9FBC84D53}"/>
                </a:ext>
              </a:extLst>
            </p:cNvPr>
            <p:cNvSpPr txBox="1"/>
            <p:nvPr/>
          </p:nvSpPr>
          <p:spPr>
            <a:xfrm>
              <a:off x="6612835" y="4242897"/>
              <a:ext cx="3051847" cy="430887"/>
            </a:xfrm>
            <a:prstGeom prst="rect">
              <a:avLst/>
            </a:prstGeom>
            <a:noFill/>
          </p:spPr>
          <p:txBody>
            <a:bodyPr wrap="square" rtlCol="0">
              <a:spAutoFit/>
            </a:bodyPr>
            <a:lstStyle/>
            <a:p>
              <a:r>
                <a:rPr lang="fr-CA" sz="1100" dirty="0">
                  <a:solidFill>
                    <a:schemeClr val="tx1">
                      <a:lumMod val="85000"/>
                      <a:lumOff val="15000"/>
                    </a:schemeClr>
                  </a:solidFill>
                </a:rPr>
                <a:t>Figure 4 : Situation physique au point (x,y,v</a:t>
              </a:r>
              <a:r>
                <a:rPr lang="fr-CA" sz="1100" baseline="-25000" dirty="0">
                  <a:solidFill>
                    <a:schemeClr val="tx1">
                      <a:lumMod val="85000"/>
                      <a:lumOff val="15000"/>
                    </a:schemeClr>
                  </a:solidFill>
                </a:rPr>
                <a:t>x</a:t>
              </a:r>
              <a:r>
                <a:rPr lang="fr-CA" sz="1100" dirty="0">
                  <a:solidFill>
                    <a:schemeClr val="tx1">
                      <a:lumMod val="85000"/>
                      <a:lumOff val="15000"/>
                    </a:schemeClr>
                  </a:solidFill>
                </a:rPr>
                <a:t>,v</a:t>
              </a:r>
              <a:r>
                <a:rPr lang="fr-CA" sz="1100" baseline="-25000" dirty="0">
                  <a:solidFill>
                    <a:schemeClr val="tx1">
                      <a:lumMod val="85000"/>
                      <a:lumOff val="15000"/>
                    </a:schemeClr>
                  </a:solidFill>
                </a:rPr>
                <a:t>y</a:t>
              </a:r>
              <a:r>
                <a:rPr lang="fr-CA" sz="1100" dirty="0">
                  <a:solidFill>
                    <a:schemeClr val="tx1">
                      <a:lumMod val="85000"/>
                      <a:lumOff val="15000"/>
                    </a:schemeClr>
                  </a:solidFill>
                </a:rPr>
                <a:t>) à l’interface</a:t>
              </a:r>
            </a:p>
          </p:txBody>
        </p:sp>
      </p:grpSp>
      <p:sp>
        <p:nvSpPr>
          <p:cNvPr id="14" name="ZoneTexte 13">
            <a:extLst>
              <a:ext uri="{FF2B5EF4-FFF2-40B4-BE49-F238E27FC236}">
                <a16:creationId xmlns:a16="http://schemas.microsoft.com/office/drawing/2014/main" id="{BEF20308-07A2-450B-B07F-0ACE317BCDE7}"/>
              </a:ext>
            </a:extLst>
          </p:cNvPr>
          <p:cNvSpPr txBox="1"/>
          <p:nvPr/>
        </p:nvSpPr>
        <p:spPr>
          <a:xfrm>
            <a:off x="520248" y="4111519"/>
            <a:ext cx="6092587" cy="646331"/>
          </a:xfrm>
          <a:prstGeom prst="rect">
            <a:avLst/>
          </a:prstGeom>
          <a:noFill/>
        </p:spPr>
        <p:txBody>
          <a:bodyPr wrap="square" rtlCol="0">
            <a:spAutoFit/>
          </a:bodyPr>
          <a:lstStyle/>
          <a:p>
            <a:r>
              <a:rPr lang="fr-CA" dirty="0"/>
              <a:t>Dans le domaine fréquentiel, on trouve un lien direct entre le vecteur vitesse et le gradient de la pression (11)</a:t>
            </a:r>
          </a:p>
        </p:txBody>
      </p:sp>
      <p:grpSp>
        <p:nvGrpSpPr>
          <p:cNvPr id="17" name="Groupe 16">
            <a:extLst>
              <a:ext uri="{FF2B5EF4-FFF2-40B4-BE49-F238E27FC236}">
                <a16:creationId xmlns:a16="http://schemas.microsoft.com/office/drawing/2014/main" id="{FE77C47E-3612-49DE-A2A1-FF114A4E2FE5}"/>
              </a:ext>
            </a:extLst>
          </p:cNvPr>
          <p:cNvGrpSpPr/>
          <p:nvPr/>
        </p:nvGrpSpPr>
        <p:grpSpPr>
          <a:xfrm>
            <a:off x="251891" y="4849922"/>
            <a:ext cx="6477616" cy="639406"/>
            <a:chOff x="251891" y="4849922"/>
            <a:chExt cx="6477616" cy="639406"/>
          </a:xfrm>
        </p:grpSpPr>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239111DF-5A35-4048-B581-6598A001D0B5}"/>
                    </a:ext>
                  </a:extLst>
                </p:cNvPr>
                <p:cNvSpPr txBox="1"/>
                <p:nvPr/>
              </p:nvSpPr>
              <p:spPr>
                <a:xfrm>
                  <a:off x="251891" y="4849922"/>
                  <a:ext cx="5965036" cy="6394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A" i="1" smtClean="0">
                                <a:latin typeface="Cambria Math" panose="02040503050406030204" pitchFamily="18" charset="0"/>
                                <a:ea typeface="Cambria Math" panose="02040503050406030204" pitchFamily="18" charset="0"/>
                              </a:rPr>
                            </m:ctrlPr>
                          </m:fPr>
                          <m:num>
                            <m:acc>
                              <m:accPr>
                                <m:chr m:val="⃗"/>
                                <m:ctrlPr>
                                  <a:rPr lang="fr-CA" i="1" smtClean="0">
                                    <a:latin typeface="Cambria Math" panose="02040503050406030204" pitchFamily="18" charset="0"/>
                                    <a:ea typeface="Cambria Math" panose="02040503050406030204" pitchFamily="18" charset="0"/>
                                  </a:rPr>
                                </m:ctrlPr>
                              </m:accPr>
                              <m:e>
                                <m:r>
                                  <m:rPr>
                                    <m:sty m:val="p"/>
                                  </m:rPr>
                                  <a:rPr lang="fr-CA" i="1" smtClean="0">
                                    <a:latin typeface="Cambria Math" panose="02040503050406030204" pitchFamily="18" charset="0"/>
                                    <a:ea typeface="Cambria Math" panose="02040503050406030204" pitchFamily="18" charset="0"/>
                                  </a:rPr>
                                  <m:t>∇</m:t>
                                </m:r>
                              </m:e>
                            </m:acc>
                            <m:sSub>
                              <m:sSubPr>
                                <m:ctrlPr>
                                  <a:rPr lang="fr-CA"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𝑝</m:t>
                                </m:r>
                              </m:e>
                              <m:sub>
                                <m:r>
                                  <a:rPr lang="fr-CA" b="0" i="1" smtClean="0">
                                    <a:latin typeface="Cambria Math" panose="02040503050406030204" pitchFamily="18" charset="0"/>
                                    <a:ea typeface="Cambria Math" panose="02040503050406030204" pitchFamily="18" charset="0"/>
                                  </a:rPr>
                                  <m:t>1</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dirty="0" smtClean="0">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𝑛</m:t>
                                    </m:r>
                                  </m:e>
                                </m:acc>
                              </m:e>
                              <m:sub>
                                <m:r>
                                  <a:rPr lang="fr-CA" i="1">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num>
                          <m:den>
                            <m:sSub>
                              <m:sSubPr>
                                <m:ctrlPr>
                                  <a:rPr lang="fr-CA" i="1" smtClean="0">
                                    <a:latin typeface="Cambria Math" panose="02040503050406030204" pitchFamily="18" charset="0"/>
                                    <a:ea typeface="Cambria Math" panose="02040503050406030204" pitchFamily="18" charset="0"/>
                                  </a:rPr>
                                </m:ctrlPr>
                              </m:sSubPr>
                              <m:e>
                                <m:r>
                                  <a:rPr lang="fr-CA" i="1" smtClean="0">
                                    <a:latin typeface="Cambria Math" panose="02040503050406030204" pitchFamily="18" charset="0"/>
                                    <a:ea typeface="Cambria Math" panose="02040503050406030204" pitchFamily="18" charset="0"/>
                                  </a:rPr>
                                  <m:t>𝜌</m:t>
                                </m:r>
                              </m:e>
                              <m:sub>
                                <m:r>
                                  <a:rPr lang="fr-CA" b="0" i="1" smtClean="0">
                                    <a:latin typeface="Cambria Math" panose="02040503050406030204" pitchFamily="18" charset="0"/>
                                    <a:ea typeface="Cambria Math" panose="02040503050406030204" pitchFamily="18" charset="0"/>
                                  </a:rPr>
                                  <m:t>1</m:t>
                                </m:r>
                              </m:sub>
                            </m:sSub>
                            <m:r>
                              <a:rPr lang="fr-CA" b="0" i="1" smtClean="0">
                                <a:latin typeface="Cambria Math" panose="02040503050406030204" pitchFamily="18" charset="0"/>
                                <a:ea typeface="Cambria Math" panose="02040503050406030204" pitchFamily="18" charset="0"/>
                              </a:rPr>
                              <m:t>(</m:t>
                            </m:r>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𝛼</m:t>
                                </m:r>
                              </m:e>
                              <m:sub>
                                <m:r>
                                  <a:rPr lang="fr-CA" b="0" i="1" smtClean="0">
                                    <a:latin typeface="Cambria Math" panose="02040503050406030204" pitchFamily="18" charset="0"/>
                                    <a:ea typeface="Cambria Math" panose="02040503050406030204" pitchFamily="18" charset="0"/>
                                  </a:rPr>
                                  <m:t>1</m:t>
                                </m:r>
                              </m:sub>
                            </m:sSub>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𝐵</m:t>
                                </m:r>
                              </m:e>
                              <m:sub>
                                <m:r>
                                  <a:rPr lang="fr-CA" b="0" i="1" smtClean="0">
                                    <a:latin typeface="Cambria Math" panose="02040503050406030204" pitchFamily="18" charset="0"/>
                                    <a:ea typeface="Cambria Math" panose="02040503050406030204" pitchFamily="18" charset="0"/>
                                  </a:rPr>
                                  <m:t>1</m:t>
                                </m:r>
                              </m:sub>
                            </m:sSub>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𝑖</m:t>
                            </m:r>
                            <m:r>
                              <a:rPr lang="fr-CA" b="0" i="1" smtClean="0">
                                <a:latin typeface="Cambria Math" panose="02040503050406030204" pitchFamily="18" charset="0"/>
                                <a:ea typeface="Cambria Math" panose="02040503050406030204" pitchFamily="18" charset="0"/>
                              </a:rPr>
                              <m:t>𝜔</m:t>
                            </m:r>
                            <m:r>
                              <a:rPr lang="fr-CA" b="0" i="1" smtClean="0">
                                <a:latin typeface="Cambria Math" panose="02040503050406030204" pitchFamily="18" charset="0"/>
                                <a:ea typeface="Cambria Math" panose="02040503050406030204" pitchFamily="18" charset="0"/>
                              </a:rPr>
                              <m:t>)</m:t>
                            </m:r>
                          </m:den>
                        </m:f>
                        <m:sSub>
                          <m:sSubPr>
                            <m:ctrlPr>
                              <a:rPr lang="fr-CA"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m:t>
                            </m:r>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r>
                          <a:rPr lang="fr-CA" b="0" i="1" smtClean="0">
                            <a:latin typeface="Cambria Math" panose="02040503050406030204" pitchFamily="18" charset="0"/>
                            <a:ea typeface="Cambria Math" panose="02040503050406030204" pitchFamily="18" charset="0"/>
                          </a:rPr>
                          <m:t>=</m:t>
                        </m:r>
                        <m:f>
                          <m:fPr>
                            <m:ctrlPr>
                              <a:rPr lang="fr-CA" i="1">
                                <a:latin typeface="Cambria Math" panose="02040503050406030204" pitchFamily="18" charset="0"/>
                                <a:ea typeface="Cambria Math" panose="02040503050406030204" pitchFamily="18" charset="0"/>
                              </a:rPr>
                            </m:ctrlPr>
                          </m:fPr>
                          <m:num>
                            <m:acc>
                              <m:accPr>
                                <m:chr m:val="⃗"/>
                                <m:ctrlPr>
                                  <a:rPr lang="fr-CA" i="1">
                                    <a:latin typeface="Cambria Math" panose="02040503050406030204" pitchFamily="18" charset="0"/>
                                    <a:ea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𝑝</m:t>
                                </m:r>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dirty="0">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𝑛</m:t>
                                    </m:r>
                                  </m:e>
                                </m:acc>
                              </m:e>
                              <m:sub>
                                <m:r>
                                  <a:rPr lang="fr-CA" i="1">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num>
                          <m:den>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𝜌</m:t>
                                </m:r>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𝛼</m:t>
                                </m:r>
                              </m:e>
                              <m:sub>
                                <m:r>
                                  <a:rPr lang="fr-CA" b="0" i="1" smtClean="0">
                                    <a:latin typeface="Cambria Math" panose="02040503050406030204" pitchFamily="18" charset="0"/>
                                    <a:ea typeface="Cambria Math" panose="02040503050406030204" pitchFamily="18" charset="0"/>
                                  </a:rPr>
                                  <m:t>2</m:t>
                                </m:r>
                              </m:sub>
                            </m:sSub>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𝐵</m:t>
                                </m:r>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𝑖</m:t>
                            </m:r>
                            <m:r>
                              <a:rPr lang="fr-CA" i="1">
                                <a:latin typeface="Cambria Math" panose="02040503050406030204" pitchFamily="18" charset="0"/>
                                <a:ea typeface="Cambria Math" panose="02040503050406030204" pitchFamily="18" charset="0"/>
                              </a:rPr>
                              <m:t>𝜔</m:t>
                            </m:r>
                            <m:r>
                              <a:rPr lang="fr-CA" i="1">
                                <a:latin typeface="Cambria Math" panose="02040503050406030204" pitchFamily="18" charset="0"/>
                                <a:ea typeface="Cambria Math" panose="02040503050406030204" pitchFamily="18" charset="0"/>
                              </a:rPr>
                              <m:t>)</m:t>
                            </m:r>
                          </m:den>
                        </m:f>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m:t>
                            </m:r>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oMath>
                    </m:oMathPara>
                  </a14:m>
                  <a:endParaRPr lang="fr-CA" dirty="0">
                    <a:latin typeface="Cambria Math" panose="02040503050406030204" pitchFamily="18" charset="0"/>
                    <a:ea typeface="Cambria Math" panose="02040503050406030204" pitchFamily="18" charset="0"/>
                  </a:endParaRPr>
                </a:p>
              </p:txBody>
            </p:sp>
          </mc:Choice>
          <mc:Fallback xmlns="">
            <p:sp>
              <p:nvSpPr>
                <p:cNvPr id="15" name="ZoneTexte 14">
                  <a:extLst>
                    <a:ext uri="{FF2B5EF4-FFF2-40B4-BE49-F238E27FC236}">
                      <a16:creationId xmlns:a16="http://schemas.microsoft.com/office/drawing/2014/main" id="{239111DF-5A35-4048-B581-6598A001D0B5}"/>
                    </a:ext>
                  </a:extLst>
                </p:cNvPr>
                <p:cNvSpPr txBox="1">
                  <a:spLocks noRot="1" noChangeAspect="1" noMove="1" noResize="1" noEditPoints="1" noAdjustHandles="1" noChangeArrowheads="1" noChangeShapeType="1" noTextEdit="1"/>
                </p:cNvSpPr>
                <p:nvPr/>
              </p:nvSpPr>
              <p:spPr>
                <a:xfrm>
                  <a:off x="251891" y="4849922"/>
                  <a:ext cx="5965036" cy="639406"/>
                </a:xfrm>
                <a:prstGeom prst="rect">
                  <a:avLst/>
                </a:prstGeom>
                <a:blipFill>
                  <a:blip r:embed="rId5"/>
                  <a:stretch>
                    <a:fillRect/>
                  </a:stretch>
                </a:blipFill>
              </p:spPr>
              <p:txBody>
                <a:bodyPr/>
                <a:lstStyle/>
                <a:p>
                  <a:r>
                    <a:rPr lang="fr-CA">
                      <a:noFill/>
                    </a:rPr>
                    <a:t> </a:t>
                  </a:r>
                </a:p>
              </p:txBody>
            </p:sp>
          </mc:Fallback>
        </mc:AlternateContent>
        <p:sp>
          <p:nvSpPr>
            <p:cNvPr id="16" name="ZoneTexte 15">
              <a:extLst>
                <a:ext uri="{FF2B5EF4-FFF2-40B4-BE49-F238E27FC236}">
                  <a16:creationId xmlns:a16="http://schemas.microsoft.com/office/drawing/2014/main" id="{4E85E37B-3C1C-46D8-A27C-6DA784ED0495}"/>
                </a:ext>
              </a:extLst>
            </p:cNvPr>
            <p:cNvSpPr txBox="1"/>
            <p:nvPr/>
          </p:nvSpPr>
          <p:spPr>
            <a:xfrm>
              <a:off x="6096000" y="4984959"/>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(11)</a:t>
              </a:r>
            </a:p>
          </p:txBody>
        </p:sp>
      </p:grpSp>
      <p:sp>
        <p:nvSpPr>
          <p:cNvPr id="18" name="ZoneTexte 17">
            <a:extLst>
              <a:ext uri="{FF2B5EF4-FFF2-40B4-BE49-F238E27FC236}">
                <a16:creationId xmlns:a16="http://schemas.microsoft.com/office/drawing/2014/main" id="{95535BD2-77D6-4A5D-A160-2A9840442EFD}"/>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3824299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68931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Conditions initiales et frontières</a:t>
            </a:r>
          </a:p>
        </p:txBody>
      </p:sp>
      <p:sp>
        <p:nvSpPr>
          <p:cNvPr id="3" name="Rectangle 2">
            <a:extLst>
              <a:ext uri="{FF2B5EF4-FFF2-40B4-BE49-F238E27FC236}">
                <a16:creationId xmlns:a16="http://schemas.microsoft.com/office/drawing/2014/main" id="{BA0A46BD-0FD2-481A-AB72-F6E2A27E0618}"/>
              </a:ext>
            </a:extLst>
          </p:cNvPr>
          <p:cNvSpPr/>
          <p:nvPr/>
        </p:nvSpPr>
        <p:spPr>
          <a:xfrm>
            <a:off x="6612835" y="48510"/>
            <a:ext cx="6096000" cy="923330"/>
          </a:xfrm>
          <a:prstGeom prst="rect">
            <a:avLst/>
          </a:prstGeom>
        </p:spPr>
        <p:txBody>
          <a:bodyPr>
            <a:spAutoFit/>
          </a:bodyPr>
          <a:lstStyle/>
          <a:p>
            <a:r>
              <a:rPr lang="fr-FR" dirty="0"/>
              <a:t>Description des conditions initiales/frontières du problème, avec les équations mathématiques qui les modélisent </a:t>
            </a:r>
            <a:endParaRPr lang="fr-CA" dirty="0"/>
          </a:p>
        </p:txBody>
      </p:sp>
      <p:sp>
        <p:nvSpPr>
          <p:cNvPr id="14" name="ZoneTexte 13">
            <a:extLst>
              <a:ext uri="{FF2B5EF4-FFF2-40B4-BE49-F238E27FC236}">
                <a16:creationId xmlns:a16="http://schemas.microsoft.com/office/drawing/2014/main" id="{C68E114A-0254-469D-8107-3891A64AA282}"/>
              </a:ext>
            </a:extLst>
          </p:cNvPr>
          <p:cNvSpPr txBox="1"/>
          <p:nvPr/>
        </p:nvSpPr>
        <p:spPr>
          <a:xfrm>
            <a:off x="455643" y="1388460"/>
            <a:ext cx="5315983" cy="923330"/>
          </a:xfrm>
          <a:prstGeom prst="rect">
            <a:avLst/>
          </a:prstGeom>
          <a:noFill/>
        </p:spPr>
        <p:txBody>
          <a:bodyPr wrap="square" rtlCol="0">
            <a:spAutoFit/>
          </a:bodyPr>
          <a:lstStyle/>
          <a:p>
            <a:r>
              <a:rPr lang="fr-CA" dirty="0"/>
              <a:t>Pour simuler une source ponctuelle, des ondes cylindriques/sphériques seront utilisées comme condition initiale (12)</a:t>
            </a:r>
          </a:p>
        </p:txBody>
      </p:sp>
      <p:grpSp>
        <p:nvGrpSpPr>
          <p:cNvPr id="7" name="Groupe 6">
            <a:extLst>
              <a:ext uri="{FF2B5EF4-FFF2-40B4-BE49-F238E27FC236}">
                <a16:creationId xmlns:a16="http://schemas.microsoft.com/office/drawing/2014/main" id="{CFD8F19D-6773-46D5-9909-24122EC36D9A}"/>
              </a:ext>
            </a:extLst>
          </p:cNvPr>
          <p:cNvGrpSpPr/>
          <p:nvPr/>
        </p:nvGrpSpPr>
        <p:grpSpPr>
          <a:xfrm>
            <a:off x="455643" y="2450289"/>
            <a:ext cx="4856765" cy="917046"/>
            <a:chOff x="455643" y="2331767"/>
            <a:chExt cx="4856765" cy="917046"/>
          </a:xfrm>
        </p:grpSpPr>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CA459B59-2C36-4681-B2B9-A510B84E80BC}"/>
                    </a:ext>
                  </a:extLst>
                </p:cNvPr>
                <p:cNvSpPr txBox="1"/>
                <p:nvPr/>
              </p:nvSpPr>
              <p:spPr>
                <a:xfrm>
                  <a:off x="455643" y="2331767"/>
                  <a:ext cx="4118755" cy="917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A" b="0" i="1" smtClean="0">
                            <a:latin typeface="Cambria Math" panose="02040503050406030204" pitchFamily="18" charset="0"/>
                          </a:rPr>
                          <m:t>𝑆</m:t>
                        </m:r>
                        <m:d>
                          <m:dPr>
                            <m:ctrlPr>
                              <a:rPr lang="fr-CA" b="0" i="1" smtClean="0">
                                <a:latin typeface="Cambria Math" panose="02040503050406030204" pitchFamily="18" charset="0"/>
                              </a:rPr>
                            </m:ctrlPr>
                          </m:dPr>
                          <m:e>
                            <m:r>
                              <a:rPr lang="fr-CA" b="0" i="1" smtClean="0">
                                <a:latin typeface="Cambria Math" panose="02040503050406030204" pitchFamily="18" charset="0"/>
                              </a:rPr>
                              <m:t>𝑥</m:t>
                            </m:r>
                            <m:r>
                              <a:rPr lang="fr-CA" b="0" i="1" smtClean="0">
                                <a:latin typeface="Cambria Math" panose="02040503050406030204" pitchFamily="18" charset="0"/>
                              </a:rPr>
                              <m:t>,</m:t>
                            </m:r>
                            <m:r>
                              <a:rPr lang="fr-CA" b="0" i="1" smtClean="0">
                                <a:latin typeface="Cambria Math" panose="02040503050406030204" pitchFamily="18" charset="0"/>
                              </a:rPr>
                              <m:t>𝑦</m:t>
                            </m:r>
                          </m:e>
                        </m:d>
                        <m:r>
                          <a:rPr lang="fr-CA" b="0" i="1" smtClean="0">
                            <a:latin typeface="Cambria Math" panose="02040503050406030204" pitchFamily="18" charset="0"/>
                          </a:rPr>
                          <m:t>=</m:t>
                        </m:r>
                        <m:f>
                          <m:fPr>
                            <m:ctrlPr>
                              <a:rPr lang="fr-CA" b="0" i="1" smtClean="0">
                                <a:latin typeface="Cambria Math" panose="02040503050406030204" pitchFamily="18" charset="0"/>
                              </a:rPr>
                            </m:ctrlPr>
                          </m:fPr>
                          <m:num>
                            <m:r>
                              <m:rPr>
                                <m:sty m:val="p"/>
                              </m:rPr>
                              <a:rPr lang="fr-CA" b="0" i="0" smtClean="0">
                                <a:latin typeface="Cambria Math" panose="02040503050406030204" pitchFamily="18" charset="0"/>
                              </a:rPr>
                              <m:t>exp</m:t>
                            </m:r>
                            <m:r>
                              <a:rPr lang="fr-CA" b="0" i="1" smtClean="0">
                                <a:latin typeface="Cambria Math" panose="02040503050406030204" pitchFamily="18" charset="0"/>
                              </a:rPr>
                              <m:t>⁡</m:t>
                            </m:r>
                            <m:d>
                              <m:dPr>
                                <m:ctrlPr>
                                  <a:rPr lang="fr-CA" b="0" i="1" smtClean="0">
                                    <a:latin typeface="Cambria Math" panose="02040503050406030204" pitchFamily="18" charset="0"/>
                                  </a:rPr>
                                </m:ctrlPr>
                              </m:dPr>
                              <m:e>
                                <m:f>
                                  <m:fPr>
                                    <m:ctrlPr>
                                      <a:rPr lang="fr-CA" b="0" i="1" smtClean="0">
                                        <a:latin typeface="Cambria Math" panose="02040503050406030204" pitchFamily="18" charset="0"/>
                                      </a:rPr>
                                    </m:ctrlPr>
                                  </m:fPr>
                                  <m:num>
                                    <m:r>
                                      <a:rPr lang="fr-CA" b="0" i="1" smtClean="0">
                                        <a:latin typeface="Cambria Math" panose="02040503050406030204" pitchFamily="18" charset="0"/>
                                      </a:rPr>
                                      <m:t>𝑖</m:t>
                                    </m:r>
                                    <m:r>
                                      <a:rPr lang="fr-CA" b="0" i="1" smtClean="0">
                                        <a:latin typeface="Cambria Math" panose="02040503050406030204" pitchFamily="18" charset="0"/>
                                        <a:ea typeface="Cambria Math" panose="02040503050406030204" pitchFamily="18" charset="0"/>
                                      </a:rPr>
                                      <m:t>𝜔</m:t>
                                    </m:r>
                                    <m:rad>
                                      <m:radPr>
                                        <m:degHide m:val="on"/>
                                        <m:ctrlPr>
                                          <a:rPr lang="fr-CA" b="0" i="1" smtClean="0">
                                            <a:latin typeface="Cambria Math" panose="02040503050406030204" pitchFamily="18" charset="0"/>
                                            <a:ea typeface="Cambria Math" panose="02040503050406030204" pitchFamily="18" charset="0"/>
                                          </a:rPr>
                                        </m:ctrlPr>
                                      </m:radPr>
                                      <m:deg/>
                                      <m:e>
                                        <m:sSup>
                                          <m:sSupPr>
                                            <m:ctrlPr>
                                              <a:rPr lang="fr-CA" b="0" i="1" smtClean="0">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𝑥</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b="0" i="1" smtClean="0">
                                                <a:latin typeface="Cambria Math" panose="02040503050406030204" pitchFamily="18" charset="0"/>
                                                <a:ea typeface="Cambria Math" panose="02040503050406030204" pitchFamily="18" charset="0"/>
                                              </a:rPr>
                                              <m:t>2</m:t>
                                            </m:r>
                                          </m:sup>
                                        </m:sSup>
                                        <m:r>
                                          <a:rPr lang="fr-CA" b="0" i="1" smtClean="0">
                                            <a:latin typeface="Cambria Math" panose="02040503050406030204" pitchFamily="18" charset="0"/>
                                            <a:ea typeface="Cambria Math" panose="02040503050406030204" pitchFamily="18" charset="0"/>
                                          </a:rPr>
                                          <m:t>+</m:t>
                                        </m:r>
                                        <m:sSup>
                                          <m:sSupPr>
                                            <m:ctrlPr>
                                              <a:rPr lang="fr-CA" i="1">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𝑦</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i="1">
                                                <a:latin typeface="Cambria Math" panose="02040503050406030204" pitchFamily="18" charset="0"/>
                                                <a:ea typeface="Cambria Math" panose="02040503050406030204" pitchFamily="18" charset="0"/>
                                              </a:rPr>
                                              <m:t>2</m:t>
                                            </m:r>
                                          </m:sup>
                                        </m:sSup>
                                      </m:e>
                                    </m:rad>
                                  </m:num>
                                  <m:den>
                                    <m:r>
                                      <a:rPr lang="fr-CA" b="0" i="1" smtClean="0">
                                        <a:latin typeface="Cambria Math" panose="02040503050406030204" pitchFamily="18" charset="0"/>
                                      </a:rPr>
                                      <m:t>𝑐</m:t>
                                    </m:r>
                                  </m:den>
                                </m:f>
                              </m:e>
                            </m:d>
                          </m:num>
                          <m:den>
                            <m:rad>
                              <m:radPr>
                                <m:degHide m:val="on"/>
                                <m:ctrlPr>
                                  <a:rPr lang="fr-CA" i="1">
                                    <a:latin typeface="Cambria Math" panose="02040503050406030204" pitchFamily="18" charset="0"/>
                                    <a:ea typeface="Cambria Math" panose="02040503050406030204" pitchFamily="18" charset="0"/>
                                  </a:rPr>
                                </m:ctrlPr>
                              </m:radPr>
                              <m:deg/>
                              <m:e>
                                <m:sSup>
                                  <m:sSupPr>
                                    <m:ctrlPr>
                                      <a:rPr lang="fr-CA" i="1">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𝑥</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i="1">
                                        <a:latin typeface="Cambria Math" panose="02040503050406030204" pitchFamily="18" charset="0"/>
                                        <a:ea typeface="Cambria Math" panose="02040503050406030204" pitchFamily="18" charset="0"/>
                                      </a:rPr>
                                      <m:t>2</m:t>
                                    </m:r>
                                  </m:sup>
                                </m:sSup>
                                <m:r>
                                  <a:rPr lang="fr-CA" i="1">
                                    <a:latin typeface="Cambria Math" panose="02040503050406030204" pitchFamily="18" charset="0"/>
                                    <a:ea typeface="Cambria Math" panose="02040503050406030204" pitchFamily="18" charset="0"/>
                                  </a:rPr>
                                  <m:t>+</m:t>
                                </m:r>
                                <m:sSup>
                                  <m:sSupPr>
                                    <m:ctrlPr>
                                      <a:rPr lang="fr-CA" i="1">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𝑦</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i="1">
                                        <a:latin typeface="Cambria Math" panose="02040503050406030204" pitchFamily="18" charset="0"/>
                                        <a:ea typeface="Cambria Math" panose="02040503050406030204" pitchFamily="18" charset="0"/>
                                      </a:rPr>
                                      <m:t>2</m:t>
                                    </m:r>
                                  </m:sup>
                                </m:sSup>
                              </m:e>
                            </m:rad>
                          </m:den>
                        </m:f>
                      </m:oMath>
                    </m:oMathPara>
                  </a14:m>
                  <a:endParaRPr lang="fr-CA" dirty="0"/>
                </a:p>
              </p:txBody>
            </p:sp>
          </mc:Choice>
          <mc:Fallback xmlns="">
            <p:sp>
              <p:nvSpPr>
                <p:cNvPr id="4" name="ZoneTexte 3">
                  <a:extLst>
                    <a:ext uri="{FF2B5EF4-FFF2-40B4-BE49-F238E27FC236}">
                      <a16:creationId xmlns:a16="http://schemas.microsoft.com/office/drawing/2014/main" id="{CA459B59-2C36-4681-B2B9-A510B84E80BC}"/>
                    </a:ext>
                  </a:extLst>
                </p:cNvPr>
                <p:cNvSpPr txBox="1">
                  <a:spLocks noRot="1" noChangeAspect="1" noMove="1" noResize="1" noEditPoints="1" noAdjustHandles="1" noChangeArrowheads="1" noChangeShapeType="1" noTextEdit="1"/>
                </p:cNvSpPr>
                <p:nvPr/>
              </p:nvSpPr>
              <p:spPr>
                <a:xfrm>
                  <a:off x="455643" y="2331767"/>
                  <a:ext cx="4118755" cy="917046"/>
                </a:xfrm>
                <a:prstGeom prst="rect">
                  <a:avLst/>
                </a:prstGeom>
                <a:blipFill>
                  <a:blip r:embed="rId2"/>
                  <a:stretch>
                    <a:fillRect/>
                  </a:stretch>
                </a:blipFill>
              </p:spPr>
              <p:txBody>
                <a:bodyPr/>
                <a:lstStyle/>
                <a:p>
                  <a:r>
                    <a:rPr lang="fr-CA">
                      <a:noFill/>
                    </a:rPr>
                    <a:t> </a:t>
                  </a:r>
                </a:p>
              </p:txBody>
            </p:sp>
          </mc:Fallback>
        </mc:AlternateContent>
        <p:sp>
          <p:nvSpPr>
            <p:cNvPr id="6" name="ZoneTexte 5">
              <a:extLst>
                <a:ext uri="{FF2B5EF4-FFF2-40B4-BE49-F238E27FC236}">
                  <a16:creationId xmlns:a16="http://schemas.microsoft.com/office/drawing/2014/main" id="{D32AF9FD-2DC7-44B8-91AC-CCFF2611E9E6}"/>
                </a:ext>
              </a:extLst>
            </p:cNvPr>
            <p:cNvSpPr txBox="1"/>
            <p:nvPr/>
          </p:nvSpPr>
          <p:spPr>
            <a:xfrm>
              <a:off x="4678901" y="2689255"/>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(12)</a:t>
              </a:r>
            </a:p>
          </p:txBody>
        </p:sp>
      </p:grpSp>
      <p:sp>
        <p:nvSpPr>
          <p:cNvPr id="9" name="ZoneTexte 8">
            <a:extLst>
              <a:ext uri="{FF2B5EF4-FFF2-40B4-BE49-F238E27FC236}">
                <a16:creationId xmlns:a16="http://schemas.microsoft.com/office/drawing/2014/main" id="{88FD92EC-53FA-4FE2-B718-D653C5E52930}"/>
              </a:ext>
            </a:extLst>
          </p:cNvPr>
          <p:cNvSpPr txBox="1"/>
          <p:nvPr/>
        </p:nvSpPr>
        <p:spPr>
          <a:xfrm>
            <a:off x="455643" y="3782281"/>
            <a:ext cx="7480343" cy="923330"/>
          </a:xfrm>
          <a:prstGeom prst="rect">
            <a:avLst/>
          </a:prstGeom>
          <a:noFill/>
        </p:spPr>
        <p:txBody>
          <a:bodyPr wrap="square" rtlCol="0">
            <a:spAutoFit/>
          </a:bodyPr>
          <a:lstStyle/>
          <a:p>
            <a:r>
              <a:rPr lang="fr-CA" dirty="0"/>
              <a:t>Comme conditions frontières aux limites de la simulation, des couches absorbantes </a:t>
            </a:r>
            <a:r>
              <a:rPr lang="fr-CA" i="1" dirty="0"/>
              <a:t>PML</a:t>
            </a:r>
            <a:r>
              <a:rPr lang="fr-CA" dirty="0"/>
              <a:t> sont intégrées. Les équations décrivant ces conditions sont présentées aux équations 13 et 14.</a:t>
            </a:r>
          </a:p>
        </p:txBody>
      </p:sp>
      <p:sp>
        <p:nvSpPr>
          <p:cNvPr id="8" name="ZoneTexte 7">
            <a:extLst>
              <a:ext uri="{FF2B5EF4-FFF2-40B4-BE49-F238E27FC236}">
                <a16:creationId xmlns:a16="http://schemas.microsoft.com/office/drawing/2014/main" id="{6B39B7D2-50E4-49AE-B3A2-C4700DDC3E1A}"/>
              </a:ext>
            </a:extLst>
          </p:cNvPr>
          <p:cNvSpPr txBox="1"/>
          <p:nvPr/>
        </p:nvSpPr>
        <p:spPr>
          <a:xfrm>
            <a:off x="8689560" y="6300132"/>
            <a:ext cx="3318344" cy="369332"/>
          </a:xfrm>
          <a:prstGeom prst="rect">
            <a:avLst/>
          </a:prstGeom>
          <a:noFill/>
        </p:spPr>
        <p:txBody>
          <a:bodyPr wrap="none" rtlCol="0">
            <a:spAutoFit/>
          </a:bodyPr>
          <a:lstStyle/>
          <a:p>
            <a:r>
              <a:rPr lang="fr-CA" dirty="0"/>
              <a:t>PML : Perfectly Matched Layer</a:t>
            </a:r>
          </a:p>
        </p:txBody>
      </p:sp>
      <p:grpSp>
        <p:nvGrpSpPr>
          <p:cNvPr id="19" name="Groupe 18">
            <a:extLst>
              <a:ext uri="{FF2B5EF4-FFF2-40B4-BE49-F238E27FC236}">
                <a16:creationId xmlns:a16="http://schemas.microsoft.com/office/drawing/2014/main" id="{C758A252-8DEC-45BB-96AE-9691F144C9D3}"/>
              </a:ext>
            </a:extLst>
          </p:cNvPr>
          <p:cNvGrpSpPr/>
          <p:nvPr/>
        </p:nvGrpSpPr>
        <p:grpSpPr>
          <a:xfrm>
            <a:off x="2193930" y="5578129"/>
            <a:ext cx="2778955" cy="567463"/>
            <a:chOff x="2428950" y="5601756"/>
            <a:chExt cx="2778955" cy="567463"/>
          </a:xfrm>
        </p:grpSpPr>
        <p:sp>
          <p:nvSpPr>
            <p:cNvPr id="16" name="ZoneTexte 15">
              <a:extLst>
                <a:ext uri="{FF2B5EF4-FFF2-40B4-BE49-F238E27FC236}">
                  <a16:creationId xmlns:a16="http://schemas.microsoft.com/office/drawing/2014/main" id="{BF3A9947-212A-4C67-AA15-352DE5F5DD32}"/>
                </a:ext>
              </a:extLst>
            </p:cNvPr>
            <p:cNvSpPr txBox="1"/>
            <p:nvPr/>
          </p:nvSpPr>
          <p:spPr>
            <a:xfrm>
              <a:off x="4574398" y="5700821"/>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(14)</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E8FEC50-193D-403C-BC60-7C3621ED8DCA}"/>
                    </a:ext>
                  </a:extLst>
                </p:cNvPr>
                <p:cNvSpPr txBox="1"/>
                <p:nvPr/>
              </p:nvSpPr>
              <p:spPr>
                <a:xfrm>
                  <a:off x="2428950" y="5601756"/>
                  <a:ext cx="2029658" cy="567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i="1">
                                <a:latin typeface="Cambria Math" panose="02040503050406030204" pitchFamily="18" charset="0"/>
                              </a:rPr>
                              <m:t>𝑥</m:t>
                            </m:r>
                          </m:sub>
                        </m:sSub>
                        <m:r>
                          <a:rPr lang="en-CA" b="0" i="1" smtClean="0">
                            <a:latin typeface="Cambria Math" panose="02040503050406030204" pitchFamily="18" charset="0"/>
                            <a:ea typeface="Cambria Math" panose="02040503050406030204" pitchFamily="18" charset="0"/>
                          </a:rPr>
                          <m:t>=1+ </m:t>
                        </m:r>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𝑖</m:t>
                            </m:r>
                          </m:num>
                          <m:den>
                            <m:r>
                              <a:rPr lang="en-CA" b="0" i="1" smtClean="0">
                                <a:latin typeface="Cambria Math" panose="02040503050406030204" pitchFamily="18" charset="0"/>
                                <a:ea typeface="Cambria Math" panose="02040503050406030204" pitchFamily="18" charset="0"/>
                              </a:rPr>
                              <m:t>𝜔</m:t>
                            </m:r>
                          </m:den>
                        </m:f>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1</m:t>
                            </m:r>
                          </m:num>
                          <m:den>
                            <m:d>
                              <m:dPr>
                                <m:begChr m:val="|"/>
                                <m:endChr m:val="|"/>
                                <m:ctrlPr>
                                  <a:rPr lang="en-CA" b="0" i="1" smtClean="0">
                                    <a:latin typeface="Cambria Math" panose="02040503050406030204" pitchFamily="18" charset="0"/>
                                    <a:ea typeface="Cambria Math" panose="02040503050406030204" pitchFamily="18" charset="0"/>
                                  </a:rPr>
                                </m:ctrlPr>
                              </m:dPr>
                              <m:e>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𝑥</m:t>
                                    </m:r>
                                  </m:e>
                                  <m:sub>
                                    <m:r>
                                      <a:rPr lang="en-CA" b="0" i="1" smtClean="0">
                                        <a:latin typeface="Cambria Math" panose="02040503050406030204" pitchFamily="18" charset="0"/>
                                        <a:ea typeface="Cambria Math" panose="02040503050406030204" pitchFamily="18" charset="0"/>
                                      </a:rPr>
                                      <m:t>0</m:t>
                                    </m:r>
                                  </m:sub>
                                </m:sSub>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𝑥</m:t>
                                </m:r>
                              </m:e>
                            </m:d>
                          </m:den>
                        </m:f>
                      </m:oMath>
                    </m:oMathPara>
                  </a14:m>
                  <a:endParaRPr lang="en-CA" dirty="0"/>
                </a:p>
              </p:txBody>
            </p:sp>
          </mc:Choice>
          <mc:Fallback xmlns="">
            <p:sp>
              <p:nvSpPr>
                <p:cNvPr id="18" name="TextBox 17">
                  <a:extLst>
                    <a:ext uri="{FF2B5EF4-FFF2-40B4-BE49-F238E27FC236}">
                      <a16:creationId xmlns:a16="http://schemas.microsoft.com/office/drawing/2014/main" id="{EE8FEC50-193D-403C-BC60-7C3621ED8DCA}"/>
                    </a:ext>
                  </a:extLst>
                </p:cNvPr>
                <p:cNvSpPr txBox="1">
                  <a:spLocks noRot="1" noChangeAspect="1" noMove="1" noResize="1" noEditPoints="1" noAdjustHandles="1" noChangeArrowheads="1" noChangeShapeType="1" noTextEdit="1"/>
                </p:cNvSpPr>
                <p:nvPr/>
              </p:nvSpPr>
              <p:spPr>
                <a:xfrm>
                  <a:off x="2428950" y="5601756"/>
                  <a:ext cx="2029658" cy="567463"/>
                </a:xfrm>
                <a:prstGeom prst="rect">
                  <a:avLst/>
                </a:prstGeom>
                <a:blipFill>
                  <a:blip r:embed="rId5"/>
                  <a:stretch>
                    <a:fillRect/>
                  </a:stretch>
                </a:blipFill>
              </p:spPr>
              <p:txBody>
                <a:bodyPr/>
                <a:lstStyle/>
                <a:p>
                  <a:r>
                    <a:rPr lang="fr-CA">
                      <a:noFill/>
                    </a:rPr>
                    <a:t> </a:t>
                  </a:r>
                </a:p>
              </p:txBody>
            </p:sp>
          </mc:Fallback>
        </mc:AlternateContent>
      </p:grpSp>
      <p:grpSp>
        <p:nvGrpSpPr>
          <p:cNvPr id="20" name="Groupe 19">
            <a:extLst>
              <a:ext uri="{FF2B5EF4-FFF2-40B4-BE49-F238E27FC236}">
                <a16:creationId xmlns:a16="http://schemas.microsoft.com/office/drawing/2014/main" id="{413479F3-020E-46A7-9CB2-2ACB261815CF}"/>
              </a:ext>
            </a:extLst>
          </p:cNvPr>
          <p:cNvGrpSpPr/>
          <p:nvPr/>
        </p:nvGrpSpPr>
        <p:grpSpPr>
          <a:xfrm>
            <a:off x="1537160" y="4806592"/>
            <a:ext cx="4730078" cy="627929"/>
            <a:chOff x="1723233" y="4705896"/>
            <a:chExt cx="4730078" cy="627929"/>
          </a:xfrm>
        </p:grpSpPr>
        <p:sp>
          <p:nvSpPr>
            <p:cNvPr id="15" name="ZoneTexte 14">
              <a:extLst>
                <a:ext uri="{FF2B5EF4-FFF2-40B4-BE49-F238E27FC236}">
                  <a16:creationId xmlns:a16="http://schemas.microsoft.com/office/drawing/2014/main" id="{4F70FE0E-F6EE-4C25-86CC-98E703711DE2}"/>
                </a:ext>
              </a:extLst>
            </p:cNvPr>
            <p:cNvSpPr txBox="1"/>
            <p:nvPr/>
          </p:nvSpPr>
          <p:spPr>
            <a:xfrm>
              <a:off x="5819804" y="4835194"/>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(13)</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03D2D0D-0D3C-475B-91BF-156AA8591FA5}"/>
                    </a:ext>
                  </a:extLst>
                </p:cNvPr>
                <p:cNvSpPr txBox="1"/>
                <p:nvPr/>
              </p:nvSpPr>
              <p:spPr>
                <a:xfrm>
                  <a:off x="1723233" y="4705896"/>
                  <a:ext cx="4096571" cy="627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sSub>
                              <m:sSubPr>
                                <m:ctrlPr>
                                  <a:rPr lang="en-CA" b="0" i="1" smtClean="0">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b="0" i="1" smtClean="0">
                                    <a:latin typeface="Cambria Math" panose="02040503050406030204" pitchFamily="18" charset="0"/>
                                  </a:rPr>
                                  <m:t>𝑥</m:t>
                                </m:r>
                              </m:sub>
                            </m:sSub>
                          </m:den>
                        </m:f>
                        <m:f>
                          <m:fPr>
                            <m:ctrlPr>
                              <a:rPr lang="en-CA" b="0" i="1" smtClean="0">
                                <a:latin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m:t>
                            </m:r>
                          </m:num>
                          <m:den>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𝑥</m:t>
                            </m:r>
                          </m:den>
                        </m:f>
                        <m:d>
                          <m:dPr>
                            <m:ctrlPr>
                              <a:rPr lang="en-CA" b="0" i="1" smtClean="0">
                                <a:latin typeface="Cambria Math" panose="02040503050406030204" pitchFamily="18" charset="0"/>
                              </a:rPr>
                            </m:ctrlPr>
                          </m:dPr>
                          <m:e>
                            <m:f>
                              <m:fPr>
                                <m:ctrlPr>
                                  <a:rPr lang="en-CA" i="1">
                                    <a:latin typeface="Cambria Math" panose="02040503050406030204" pitchFamily="18" charset="0"/>
                                  </a:rPr>
                                </m:ctrlPr>
                              </m:fPr>
                              <m:num>
                                <m:r>
                                  <a:rPr lang="en-CA" i="1">
                                    <a:latin typeface="Cambria Math" panose="02040503050406030204" pitchFamily="18" charset="0"/>
                                  </a:rPr>
                                  <m:t>1</m:t>
                                </m:r>
                              </m:num>
                              <m:den>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i="1">
                                        <a:latin typeface="Cambria Math" panose="02040503050406030204" pitchFamily="18" charset="0"/>
                                      </a:rPr>
                                      <m:t>𝑥</m:t>
                                    </m:r>
                                  </m:sub>
                                </m:sSub>
                              </m:den>
                            </m:f>
                            <m:f>
                              <m:fPr>
                                <m:ctrlPr>
                                  <a:rPr lang="en-CA" i="1">
                                    <a:latin typeface="Cambria Math" panose="02040503050406030204" pitchFamily="18" charset="0"/>
                                  </a:rPr>
                                </m:ctrlPr>
                              </m:fPr>
                              <m:num>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𝑝</m:t>
                                </m:r>
                              </m:num>
                              <m:den>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𝑥</m:t>
                                </m:r>
                              </m:den>
                            </m:f>
                          </m:e>
                        </m:d>
                        <m:r>
                          <a:rPr lang="en-CA" b="0" i="1" smtClean="0">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b="0" i="1" smtClean="0">
                                    <a:latin typeface="Cambria Math" panose="02040503050406030204" pitchFamily="18" charset="0"/>
                                    <a:ea typeface="Cambria Math" panose="02040503050406030204" pitchFamily="18" charset="0"/>
                                  </a:rPr>
                                  <m:t>𝑦</m:t>
                                </m:r>
                              </m:sub>
                            </m:sSub>
                          </m:den>
                        </m:f>
                        <m:f>
                          <m:fPr>
                            <m:ctrlPr>
                              <a:rPr lang="en-CA" i="1">
                                <a:latin typeface="Cambria Math" panose="02040503050406030204" pitchFamily="18" charset="0"/>
                              </a:rPr>
                            </m:ctrlPr>
                          </m:fPr>
                          <m:num>
                            <m:r>
                              <a:rPr lang="en-CA" i="1">
                                <a:latin typeface="Cambria Math" panose="02040503050406030204" pitchFamily="18" charset="0"/>
                                <a:ea typeface="Cambria Math" panose="02040503050406030204" pitchFamily="18" charset="0"/>
                              </a:rPr>
                              <m:t>𝜕</m:t>
                            </m:r>
                          </m:num>
                          <m:den>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𝑦</m:t>
                            </m:r>
                          </m:den>
                        </m:f>
                        <m:d>
                          <m:dPr>
                            <m:ctrlPr>
                              <a:rPr lang="en-CA" i="1">
                                <a:latin typeface="Cambria Math" panose="02040503050406030204" pitchFamily="18" charset="0"/>
                              </a:rPr>
                            </m:ctrlPr>
                          </m:dPr>
                          <m:e>
                            <m:f>
                              <m:fPr>
                                <m:ctrlPr>
                                  <a:rPr lang="en-CA" i="1">
                                    <a:latin typeface="Cambria Math" panose="02040503050406030204" pitchFamily="18" charset="0"/>
                                  </a:rPr>
                                </m:ctrlPr>
                              </m:fPr>
                              <m:num>
                                <m:r>
                                  <a:rPr lang="en-CA" i="1">
                                    <a:latin typeface="Cambria Math" panose="02040503050406030204" pitchFamily="18" charset="0"/>
                                  </a:rPr>
                                  <m:t>1</m:t>
                                </m:r>
                              </m:num>
                              <m:den>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i="1">
                                        <a:latin typeface="Cambria Math" panose="02040503050406030204" pitchFamily="18" charset="0"/>
                                        <a:ea typeface="Cambria Math" panose="02040503050406030204" pitchFamily="18" charset="0"/>
                                      </a:rPr>
                                      <m:t>𝑦</m:t>
                                    </m:r>
                                  </m:sub>
                                </m:sSub>
                              </m:den>
                            </m:f>
                            <m:f>
                              <m:fPr>
                                <m:ctrlPr>
                                  <a:rPr lang="en-CA" i="1">
                                    <a:latin typeface="Cambria Math" panose="02040503050406030204" pitchFamily="18" charset="0"/>
                                  </a:rPr>
                                </m:ctrlPr>
                              </m:fPr>
                              <m:num>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𝑝</m:t>
                                </m:r>
                              </m:num>
                              <m:den>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𝑦</m:t>
                                </m:r>
                              </m:den>
                            </m:f>
                          </m:e>
                        </m:d>
                        <m:r>
                          <a:rPr lang="en-CA" b="0" i="1" smtClean="0">
                            <a:latin typeface="Cambria Math" panose="02040503050406030204" pitchFamily="18" charset="0"/>
                            <a:ea typeface="Cambria Math" panose="02040503050406030204" pitchFamily="18" charset="0"/>
                          </a:rPr>
                          <m:t>+</m:t>
                        </m:r>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𝑘</m:t>
                            </m:r>
                          </m:e>
                          <m:sup>
                            <m:r>
                              <a:rPr lang="en-CA" b="0" i="1" smtClean="0">
                                <a:latin typeface="Cambria Math" panose="02040503050406030204" pitchFamily="18" charset="0"/>
                                <a:ea typeface="Cambria Math" panose="02040503050406030204" pitchFamily="18" charset="0"/>
                              </a:rPr>
                              <m:t>2</m:t>
                            </m:r>
                          </m:sup>
                        </m:sSup>
                        <m:r>
                          <a:rPr lang="en-CA" b="0" i="1" smtClean="0">
                            <a:latin typeface="Cambria Math" panose="02040503050406030204" pitchFamily="18" charset="0"/>
                            <a:ea typeface="Cambria Math" panose="02040503050406030204" pitchFamily="18" charset="0"/>
                          </a:rPr>
                          <m:t>𝑝</m:t>
                        </m:r>
                        <m:r>
                          <a:rPr lang="en-CA" b="0" i="1" smtClean="0">
                            <a:latin typeface="Cambria Math" panose="02040503050406030204" pitchFamily="18" charset="0"/>
                            <a:ea typeface="Cambria Math" panose="02040503050406030204" pitchFamily="18" charset="0"/>
                          </a:rPr>
                          <m:t>=0</m:t>
                        </m:r>
                      </m:oMath>
                    </m:oMathPara>
                  </a14:m>
                  <a:endParaRPr lang="en-CA" b="0" dirty="0"/>
                </a:p>
              </p:txBody>
            </p:sp>
          </mc:Choice>
          <mc:Fallback xmlns="">
            <p:sp>
              <p:nvSpPr>
                <p:cNvPr id="11" name="TextBox 10">
                  <a:extLst>
                    <a:ext uri="{FF2B5EF4-FFF2-40B4-BE49-F238E27FC236}">
                      <a16:creationId xmlns:a16="http://schemas.microsoft.com/office/drawing/2014/main" id="{003D2D0D-0D3C-475B-91BF-156AA8591FA5}"/>
                    </a:ext>
                  </a:extLst>
                </p:cNvPr>
                <p:cNvSpPr txBox="1">
                  <a:spLocks noRot="1" noChangeAspect="1" noMove="1" noResize="1" noEditPoints="1" noAdjustHandles="1" noChangeArrowheads="1" noChangeShapeType="1" noTextEdit="1"/>
                </p:cNvSpPr>
                <p:nvPr/>
              </p:nvSpPr>
              <p:spPr>
                <a:xfrm>
                  <a:off x="1723233" y="4705896"/>
                  <a:ext cx="4096571" cy="627929"/>
                </a:xfrm>
                <a:prstGeom prst="rect">
                  <a:avLst/>
                </a:prstGeom>
                <a:blipFill>
                  <a:blip r:embed="rId6"/>
                  <a:stretch>
                    <a:fillRect/>
                  </a:stretch>
                </a:blipFill>
              </p:spPr>
              <p:txBody>
                <a:bodyPr/>
                <a:lstStyle/>
                <a:p>
                  <a:r>
                    <a:rPr lang="fr-CA">
                      <a:noFill/>
                    </a:rPr>
                    <a:t> </a:t>
                  </a:r>
                </a:p>
              </p:txBody>
            </p:sp>
          </mc:Fallback>
        </mc:AlternateContent>
      </p:grpSp>
      <p:grpSp>
        <p:nvGrpSpPr>
          <p:cNvPr id="17" name="Groupe 16">
            <a:extLst>
              <a:ext uri="{FF2B5EF4-FFF2-40B4-BE49-F238E27FC236}">
                <a16:creationId xmlns:a16="http://schemas.microsoft.com/office/drawing/2014/main" id="{9C7040FB-0B7B-4CD3-A205-9747C933BB3A}"/>
              </a:ext>
            </a:extLst>
          </p:cNvPr>
          <p:cNvGrpSpPr/>
          <p:nvPr/>
        </p:nvGrpSpPr>
        <p:grpSpPr>
          <a:xfrm>
            <a:off x="6770992" y="1032351"/>
            <a:ext cx="3051847" cy="2723319"/>
            <a:chOff x="6770992" y="1032351"/>
            <a:chExt cx="3051847" cy="2723319"/>
          </a:xfrm>
        </p:grpSpPr>
        <p:pic>
          <p:nvPicPr>
            <p:cNvPr id="13" name="Image 12">
              <a:extLst>
                <a:ext uri="{FF2B5EF4-FFF2-40B4-BE49-F238E27FC236}">
                  <a16:creationId xmlns:a16="http://schemas.microsoft.com/office/drawing/2014/main" id="{583C7CF7-A64D-43B4-85FC-7F08D113CCEC}"/>
                </a:ext>
              </a:extLst>
            </p:cNvPr>
            <p:cNvPicPr>
              <a:picLocks noChangeAspect="1"/>
            </p:cNvPicPr>
            <p:nvPr/>
          </p:nvPicPr>
          <p:blipFill rotWithShape="1">
            <a:blip r:embed="rId7"/>
            <a:srcRect l="8398" b="8382"/>
            <a:stretch/>
          </p:blipFill>
          <p:spPr>
            <a:xfrm>
              <a:off x="7150893" y="1032351"/>
              <a:ext cx="2292047" cy="2292432"/>
            </a:xfrm>
            <a:prstGeom prst="rect">
              <a:avLst/>
            </a:prstGeom>
          </p:spPr>
        </p:pic>
        <p:sp>
          <p:nvSpPr>
            <p:cNvPr id="21" name="ZoneTexte 20">
              <a:extLst>
                <a:ext uri="{FF2B5EF4-FFF2-40B4-BE49-F238E27FC236}">
                  <a16:creationId xmlns:a16="http://schemas.microsoft.com/office/drawing/2014/main" id="{E51E9D9E-2EE5-437C-93AA-3FFDA6D3482C}"/>
                </a:ext>
              </a:extLst>
            </p:cNvPr>
            <p:cNvSpPr txBox="1"/>
            <p:nvPr/>
          </p:nvSpPr>
          <p:spPr>
            <a:xfrm>
              <a:off x="6770992" y="3324783"/>
              <a:ext cx="3051847" cy="430887"/>
            </a:xfrm>
            <a:prstGeom prst="rect">
              <a:avLst/>
            </a:prstGeom>
            <a:noFill/>
          </p:spPr>
          <p:txBody>
            <a:bodyPr wrap="square" rtlCol="0">
              <a:spAutoFit/>
            </a:bodyPr>
            <a:lstStyle/>
            <a:p>
              <a:r>
                <a:rPr lang="fr-CA" sz="1100" dirty="0">
                  <a:solidFill>
                    <a:schemeClr val="tx1">
                      <a:lumMod val="85000"/>
                      <a:lumOff val="15000"/>
                    </a:schemeClr>
                  </a:solidFill>
                </a:rPr>
                <a:t>Figure 5 : Simulation d’une onde cylindrique pour simuler une source ponctuelle</a:t>
              </a:r>
            </a:p>
          </p:txBody>
        </p:sp>
      </p:grpSp>
      <p:sp>
        <p:nvSpPr>
          <p:cNvPr id="22" name="ZoneTexte 21">
            <a:extLst>
              <a:ext uri="{FF2B5EF4-FFF2-40B4-BE49-F238E27FC236}">
                <a16:creationId xmlns:a16="http://schemas.microsoft.com/office/drawing/2014/main" id="{643CFBC5-9D9A-4E82-B82C-8E09B3378DFE}"/>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2780626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68931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Importance des PMLs</a:t>
            </a:r>
          </a:p>
        </p:txBody>
      </p:sp>
      <p:pic>
        <p:nvPicPr>
          <p:cNvPr id="18" name="PML">
            <a:hlinkClick r:id="" action="ppaction://media"/>
            <a:extLst>
              <a:ext uri="{FF2B5EF4-FFF2-40B4-BE49-F238E27FC236}">
                <a16:creationId xmlns:a16="http://schemas.microsoft.com/office/drawing/2014/main" id="{D638BE9F-ED6A-4197-8270-967572969F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67219" y="1896292"/>
            <a:ext cx="6657562" cy="3822523"/>
          </a:xfrm>
          <a:prstGeom prst="rect">
            <a:avLst/>
          </a:prstGeom>
        </p:spPr>
      </p:pic>
      <p:sp>
        <p:nvSpPr>
          <p:cNvPr id="20" name="ZoneTexte 10">
            <a:extLst>
              <a:ext uri="{FF2B5EF4-FFF2-40B4-BE49-F238E27FC236}">
                <a16:creationId xmlns:a16="http://schemas.microsoft.com/office/drawing/2014/main" id="{6C686932-408F-4A52-A456-ECC5BD316C56}"/>
              </a:ext>
            </a:extLst>
          </p:cNvPr>
          <p:cNvSpPr txBox="1"/>
          <p:nvPr/>
        </p:nvSpPr>
        <p:spPr>
          <a:xfrm>
            <a:off x="2767219" y="5177152"/>
            <a:ext cx="6657562" cy="430887"/>
          </a:xfrm>
          <a:prstGeom prst="rect">
            <a:avLst/>
          </a:prstGeom>
          <a:noFill/>
        </p:spPr>
        <p:txBody>
          <a:bodyPr wrap="square" rtlCol="0">
            <a:spAutoFit/>
          </a:bodyPr>
          <a:lstStyle/>
          <a:p>
            <a:r>
              <a:rPr lang="fr-CA" sz="1100" dirty="0">
                <a:solidFill>
                  <a:schemeClr val="tx1">
                    <a:lumMod val="85000"/>
                    <a:lumOff val="15000"/>
                  </a:schemeClr>
                </a:solidFill>
              </a:rPr>
              <a:t>Vidéo 1 : Comparaison entre une propagation d’onde sans PML (à gauche) et une propagation avec PML (à droite) dans le domaine FDTD [3]</a:t>
            </a:r>
          </a:p>
        </p:txBody>
      </p:sp>
      <p:sp>
        <p:nvSpPr>
          <p:cNvPr id="5" name="ZoneTexte 8">
            <a:extLst>
              <a:ext uri="{FF2B5EF4-FFF2-40B4-BE49-F238E27FC236}">
                <a16:creationId xmlns:a16="http://schemas.microsoft.com/office/drawing/2014/main" id="{F1719F11-900E-4E7F-8CC1-BFC9D37FC2B7}"/>
              </a:ext>
            </a:extLst>
          </p:cNvPr>
          <p:cNvSpPr txBox="1"/>
          <p:nvPr/>
        </p:nvSpPr>
        <p:spPr>
          <a:xfrm>
            <a:off x="455643" y="1249961"/>
            <a:ext cx="8688357" cy="646331"/>
          </a:xfrm>
          <a:prstGeom prst="rect">
            <a:avLst/>
          </a:prstGeom>
          <a:noFill/>
        </p:spPr>
        <p:txBody>
          <a:bodyPr wrap="square" rtlCol="0">
            <a:spAutoFit/>
          </a:bodyPr>
          <a:lstStyle/>
          <a:p>
            <a:r>
              <a:rPr lang="fr-CA" dirty="0"/>
              <a:t>Une cellule de simulation sans réflexions est importante pour une résolution de l’état stationnaire</a:t>
            </a:r>
          </a:p>
        </p:txBody>
      </p:sp>
      <p:sp>
        <p:nvSpPr>
          <p:cNvPr id="6" name="ZoneTexte 5">
            <a:extLst>
              <a:ext uri="{FF2B5EF4-FFF2-40B4-BE49-F238E27FC236}">
                <a16:creationId xmlns:a16="http://schemas.microsoft.com/office/drawing/2014/main" id="{F519A455-BE98-43CF-8FC9-BF31DB40603F}"/>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27458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93"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41499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Valeurs typiques</a:t>
            </a:r>
          </a:p>
        </p:txBody>
      </p:sp>
      <p:sp>
        <p:nvSpPr>
          <p:cNvPr id="3" name="Rectangle 2">
            <a:extLst>
              <a:ext uri="{FF2B5EF4-FFF2-40B4-BE49-F238E27FC236}">
                <a16:creationId xmlns:a16="http://schemas.microsoft.com/office/drawing/2014/main" id="{BA0A46BD-0FD2-481A-AB72-F6E2A27E0618}"/>
              </a:ext>
            </a:extLst>
          </p:cNvPr>
          <p:cNvSpPr/>
          <p:nvPr/>
        </p:nvSpPr>
        <p:spPr>
          <a:xfrm>
            <a:off x="6151927" y="325509"/>
            <a:ext cx="6096000" cy="369332"/>
          </a:xfrm>
          <a:prstGeom prst="rect">
            <a:avLst/>
          </a:prstGeom>
        </p:spPr>
        <p:txBody>
          <a:bodyPr>
            <a:spAutoFit/>
          </a:bodyPr>
          <a:lstStyle/>
          <a:p>
            <a:r>
              <a:rPr lang="fr-FR" dirty="0"/>
              <a:t>Valeurs typiques de la géométrie et des matériaux</a:t>
            </a:r>
            <a:endParaRPr lang="fr-CA" dirty="0"/>
          </a:p>
        </p:txBody>
      </p:sp>
      <p:sp>
        <p:nvSpPr>
          <p:cNvPr id="5" name="ZoneTexte 4">
            <a:extLst>
              <a:ext uri="{FF2B5EF4-FFF2-40B4-BE49-F238E27FC236}">
                <a16:creationId xmlns:a16="http://schemas.microsoft.com/office/drawing/2014/main" id="{40661B45-3387-4CB2-AC2F-CEBE572C16BC}"/>
              </a:ext>
            </a:extLst>
          </p:cNvPr>
          <p:cNvSpPr txBox="1"/>
          <p:nvPr/>
        </p:nvSpPr>
        <p:spPr>
          <a:xfrm>
            <a:off x="455643" y="1168005"/>
            <a:ext cx="6795082" cy="646331"/>
          </a:xfrm>
          <a:prstGeom prst="rect">
            <a:avLst/>
          </a:prstGeom>
          <a:noFill/>
        </p:spPr>
        <p:txBody>
          <a:bodyPr wrap="square" rtlCol="0">
            <a:spAutoFit/>
          </a:bodyPr>
          <a:lstStyle/>
          <a:p>
            <a:r>
              <a:rPr lang="fr-CA" dirty="0"/>
              <a:t>Le bateau aura comme forme un rectangle avec une pointe triangulaire (Géométrie 1) ou circulaire (Géométrie 2) fig.5. </a:t>
            </a:r>
          </a:p>
        </p:txBody>
      </p:sp>
      <mc:AlternateContent xmlns:mc="http://schemas.openxmlformats.org/markup-compatibility/2006" xmlns:a14="http://schemas.microsoft.com/office/drawing/2010/main">
        <mc:Choice Requires="a14">
          <p:graphicFrame>
            <p:nvGraphicFramePr>
              <p:cNvPr id="8" name="Tableau 8">
                <a:extLst>
                  <a:ext uri="{FF2B5EF4-FFF2-40B4-BE49-F238E27FC236}">
                    <a16:creationId xmlns:a16="http://schemas.microsoft.com/office/drawing/2014/main" id="{3050C28A-26C1-43C6-8CDC-12ECA233071D}"/>
                  </a:ext>
                </a:extLst>
              </p:cNvPr>
              <p:cNvGraphicFramePr>
                <a:graphicFrameLocks noGrp="1"/>
              </p:cNvGraphicFramePr>
              <p:nvPr>
                <p:extLst>
                  <p:ext uri="{D42A27DB-BD31-4B8C-83A1-F6EECF244321}">
                    <p14:modId xmlns:p14="http://schemas.microsoft.com/office/powerpoint/2010/main" val="2804177314"/>
                  </p:ext>
                </p:extLst>
              </p:nvPr>
            </p:nvGraphicFramePr>
            <p:xfrm>
              <a:off x="396920" y="1971792"/>
              <a:ext cx="6356218" cy="4088810"/>
            </p:xfrm>
            <a:graphic>
              <a:graphicData uri="http://schemas.openxmlformats.org/drawingml/2006/table">
                <a:tbl>
                  <a:tblPr firstRow="1" bandRow="1">
                    <a:tableStyleId>{5C22544A-7EE6-4342-B048-85BDC9FD1C3A}</a:tableStyleId>
                  </a:tblPr>
                  <a:tblGrid>
                    <a:gridCol w="995652">
                      <a:extLst>
                        <a:ext uri="{9D8B030D-6E8A-4147-A177-3AD203B41FA5}">
                          <a16:colId xmlns:a16="http://schemas.microsoft.com/office/drawing/2014/main" val="3233838604"/>
                        </a:ext>
                      </a:extLst>
                    </a:gridCol>
                    <a:gridCol w="3405931">
                      <a:extLst>
                        <a:ext uri="{9D8B030D-6E8A-4147-A177-3AD203B41FA5}">
                          <a16:colId xmlns:a16="http://schemas.microsoft.com/office/drawing/2014/main" val="4009959583"/>
                        </a:ext>
                      </a:extLst>
                    </a:gridCol>
                    <a:gridCol w="1954635">
                      <a:extLst>
                        <a:ext uri="{9D8B030D-6E8A-4147-A177-3AD203B41FA5}">
                          <a16:colId xmlns:a16="http://schemas.microsoft.com/office/drawing/2014/main" val="2632752830"/>
                        </a:ext>
                      </a:extLst>
                    </a:gridCol>
                  </a:tblGrid>
                  <a:tr h="380410">
                    <a:tc>
                      <a:txBody>
                        <a:bodyPr/>
                        <a:lstStyle/>
                        <a:p>
                          <a:pPr algn="ctr"/>
                          <a:r>
                            <a:rPr lang="fr-CA" sz="1600" dirty="0"/>
                            <a:t>Symbole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A" sz="1600" dirty="0"/>
                            <a:t>Nom du paramètre</a:t>
                          </a:r>
                        </a:p>
                      </a:txBody>
                      <a:tcPr anchor="ctr"/>
                    </a:tc>
                    <a:tc>
                      <a:txBody>
                        <a:bodyPr/>
                        <a:lstStyle/>
                        <a:p>
                          <a:pPr algn="ctr"/>
                          <a:r>
                            <a:rPr lang="fr-CA" sz="1600" dirty="0"/>
                            <a:t>Valeur</a:t>
                          </a:r>
                        </a:p>
                      </a:txBody>
                      <a:tcPr anchor="ctr"/>
                    </a:tc>
                    <a:extLst>
                      <a:ext uri="{0D108BD9-81ED-4DB2-BD59-A6C34878D82A}">
                        <a16:rowId xmlns:a16="http://schemas.microsoft.com/office/drawing/2014/main" val="29628887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𝜌</m:t>
                                    </m:r>
                                  </m:e>
                                  <m:sub>
                                    <m:r>
                                      <a:rPr lang="fr-CA" sz="1600" b="0" i="1" smtClean="0">
                                        <a:latin typeface="Cambria Math" panose="02040503050406030204" pitchFamily="18" charset="0"/>
                                      </a:rPr>
                                      <m:t>𝑒𝑎𝑢</m:t>
                                    </m:r>
                                  </m:sub>
                                </m:sSub>
                              </m:oMath>
                            </m:oMathPara>
                          </a14:m>
                          <a:endParaRPr lang="fr-CA" sz="1600" dirty="0"/>
                        </a:p>
                      </a:txBody>
                      <a:tcPr/>
                    </a:tc>
                    <a:tc>
                      <a:txBody>
                        <a:bodyPr/>
                        <a:lstStyle/>
                        <a:p>
                          <a:r>
                            <a:rPr lang="fr-CA" sz="1600" dirty="0"/>
                            <a:t>Densité de l’eau</a:t>
                          </a:r>
                        </a:p>
                      </a:txBody>
                      <a:tcPr/>
                    </a:tc>
                    <a:tc>
                      <a:txBody>
                        <a:bodyPr/>
                        <a:lstStyle/>
                        <a:p>
                          <a:r>
                            <a:rPr lang="fr-CA" sz="1600" dirty="0"/>
                            <a:t>998.30 kg/m</a:t>
                          </a:r>
                          <a:r>
                            <a:rPr lang="fr-CA" sz="1600" baseline="30000" dirty="0"/>
                            <a:t>3</a:t>
                          </a:r>
                          <a:endParaRPr lang="fr-CA" sz="1600" dirty="0"/>
                        </a:p>
                      </a:txBody>
                      <a:tcPr/>
                    </a:tc>
                    <a:extLst>
                      <a:ext uri="{0D108BD9-81ED-4DB2-BD59-A6C34878D82A}">
                        <a16:rowId xmlns:a16="http://schemas.microsoft.com/office/drawing/2014/main" val="182678810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𝜌</m:t>
                                    </m:r>
                                  </m:e>
                                  <m:sub>
                                    <m:r>
                                      <a:rPr lang="fr-CA" sz="1600" b="0" i="1" smtClean="0">
                                        <a:latin typeface="Cambria Math" panose="02040503050406030204" pitchFamily="18" charset="0"/>
                                        <a:ea typeface="Cambria Math" panose="02040503050406030204" pitchFamily="18" charset="0"/>
                                      </a:rPr>
                                      <m:t>𝑏𝑜𝑖𝑠</m:t>
                                    </m:r>
                                  </m:sub>
                                </m:sSub>
                              </m:oMath>
                            </m:oMathPara>
                          </a14:m>
                          <a:endParaRPr lang="fr-CA" sz="1600" dirty="0"/>
                        </a:p>
                      </a:txBody>
                      <a:tcPr/>
                    </a:tc>
                    <a:tc>
                      <a:txBody>
                        <a:bodyPr/>
                        <a:lstStyle/>
                        <a:p>
                          <a:r>
                            <a:rPr lang="fr-CA" sz="1600" dirty="0"/>
                            <a:t>Densité du bois</a:t>
                          </a:r>
                        </a:p>
                      </a:txBody>
                      <a:tcPr/>
                    </a:tc>
                    <a:tc>
                      <a:txBody>
                        <a:bodyPr/>
                        <a:lstStyle/>
                        <a:p>
                          <a:r>
                            <a:rPr lang="fr-CA" sz="1600" dirty="0"/>
                            <a:t>640.72 kg/m</a:t>
                          </a:r>
                          <a:r>
                            <a:rPr lang="fr-CA" sz="1600" baseline="30000" dirty="0"/>
                            <a:t>3</a:t>
                          </a:r>
                          <a:endParaRPr lang="fr-CA" sz="1600" dirty="0"/>
                        </a:p>
                      </a:txBody>
                      <a:tcPr/>
                    </a:tc>
                    <a:extLst>
                      <a:ext uri="{0D108BD9-81ED-4DB2-BD59-A6C34878D82A}">
                        <a16:rowId xmlns:a16="http://schemas.microsoft.com/office/drawing/2014/main" val="40358623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𝛼</m:t>
                                    </m:r>
                                  </m:e>
                                  <m:sub>
                                    <m:r>
                                      <a:rPr lang="fr-CA" sz="1600" b="0" i="1" smtClean="0">
                                        <a:latin typeface="Cambria Math" panose="02040503050406030204" pitchFamily="18" charset="0"/>
                                      </a:rPr>
                                      <m:t>𝑒𝑎𝑢</m:t>
                                    </m:r>
                                  </m:sub>
                                </m:sSub>
                              </m:oMath>
                            </m:oMathPara>
                          </a14:m>
                          <a:endParaRPr lang="fr-CA" sz="1600" dirty="0"/>
                        </a:p>
                      </a:txBody>
                      <a:tcPr/>
                    </a:tc>
                    <a:tc>
                      <a:txBody>
                        <a:bodyPr/>
                        <a:lstStyle/>
                        <a:p>
                          <a:r>
                            <a:rPr lang="fr-CA" sz="1600" dirty="0"/>
                            <a:t>Coefficient d’atténuation de l’eau</a:t>
                          </a:r>
                        </a:p>
                      </a:txBody>
                      <a:tcPr/>
                    </a:tc>
                    <a:tc>
                      <a:txBody>
                        <a:bodyPr/>
                        <a:lstStyle/>
                        <a:p>
                          <a:r>
                            <a:rPr lang="fr-CA" sz="1600" dirty="0"/>
                            <a:t>1.18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0676252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𝛼</m:t>
                                    </m:r>
                                  </m:e>
                                  <m:sub>
                                    <m:r>
                                      <a:rPr lang="fr-CA" sz="1600" b="0" i="1" smtClean="0">
                                        <a:latin typeface="Cambria Math" panose="02040503050406030204" pitchFamily="18" charset="0"/>
                                        <a:ea typeface="Cambria Math" panose="02040503050406030204" pitchFamily="18" charset="0"/>
                                      </a:rPr>
                                      <m:t>𝑏𝑜𝑖𝑠</m:t>
                                    </m:r>
                                  </m:sub>
                                </m:sSub>
                              </m:oMath>
                            </m:oMathPara>
                          </a14:m>
                          <a:endParaRPr lang="fr-CA"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Coefficient d’atténuation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3.21×10</a:t>
                          </a:r>
                          <a:r>
                            <a:rPr lang="fr-CA" sz="1600" baseline="30000" dirty="0"/>
                            <a:t>-4</a:t>
                          </a:r>
                          <a:r>
                            <a:rPr lang="fr-CA" sz="1600" dirty="0"/>
                            <a:t>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4702048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b="0" i="1" smtClean="0">
                                        <a:latin typeface="Cambria Math" panose="02040503050406030204" pitchFamily="18" charset="0"/>
                                      </a:rPr>
                                      <m:t>𝐵</m:t>
                                    </m:r>
                                  </m:e>
                                  <m:sub>
                                    <m:r>
                                      <a:rPr lang="fr-CA" sz="1600" b="0" i="1" smtClean="0">
                                        <a:latin typeface="Cambria Math" panose="02040503050406030204" pitchFamily="18" charset="0"/>
                                        <a:ea typeface="Cambria Math" panose="02040503050406030204" pitchFamily="18" charset="0"/>
                                      </a:rPr>
                                      <m:t>𝑒𝑎𝑢</m:t>
                                    </m:r>
                                  </m:sub>
                                </m:sSub>
                              </m:oMath>
                            </m:oMathPara>
                          </a14:m>
                          <a:endParaRPr lang="fr-CA" sz="1600" dirty="0"/>
                        </a:p>
                      </a:txBody>
                      <a:tcPr/>
                    </a:tc>
                    <a:tc>
                      <a:txBody>
                        <a:bodyPr/>
                        <a:lstStyle/>
                        <a:p>
                          <a:r>
                            <a:rPr lang="fr-CA" sz="1600" dirty="0"/>
                            <a:t>Module d’élasticité de l’eau</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2.15×10</a:t>
                          </a:r>
                          <a:r>
                            <a:rPr lang="fr-CA" sz="1600" baseline="30000" dirty="0"/>
                            <a:t>9</a:t>
                          </a:r>
                          <a:r>
                            <a:rPr lang="fr-CA" sz="1600" dirty="0"/>
                            <a:t> Pa</a:t>
                          </a:r>
                        </a:p>
                      </a:txBody>
                      <a:tcPr/>
                    </a:tc>
                    <a:extLst>
                      <a:ext uri="{0D108BD9-81ED-4DB2-BD59-A6C34878D82A}">
                        <a16:rowId xmlns:a16="http://schemas.microsoft.com/office/drawing/2014/main" val="12260598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b="0" i="1" smtClean="0">
                                        <a:latin typeface="Cambria Math" panose="02040503050406030204" pitchFamily="18" charset="0"/>
                                      </a:rPr>
                                      <m:t>𝐵</m:t>
                                    </m:r>
                                  </m:e>
                                  <m:sub>
                                    <m:r>
                                      <a:rPr lang="fr-CA" sz="1600" b="0" i="1" smtClean="0">
                                        <a:latin typeface="Cambria Math" panose="02040503050406030204" pitchFamily="18" charset="0"/>
                                        <a:ea typeface="Cambria Math" panose="02040503050406030204" pitchFamily="18" charset="0"/>
                                      </a:rPr>
                                      <m:t>𝑏𝑜𝑖𝑠</m:t>
                                    </m:r>
                                  </m:sub>
                                </m:sSub>
                              </m:oMath>
                            </m:oMathPara>
                          </a14:m>
                          <a:endParaRPr lang="fr-CA" sz="1600" dirty="0"/>
                        </a:p>
                      </a:txBody>
                      <a:tcPr/>
                    </a:tc>
                    <a:tc>
                      <a:txBody>
                        <a:bodyPr/>
                        <a:lstStyle/>
                        <a:p>
                          <a:r>
                            <a:rPr lang="fr-CA" sz="1600" dirty="0"/>
                            <a:t>Module d’élasticité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10</a:t>
                          </a:r>
                          <a:r>
                            <a:rPr lang="fr-CA" sz="1600" baseline="30000" dirty="0"/>
                            <a:t>10</a:t>
                          </a:r>
                          <a:r>
                            <a:rPr lang="fr-CA" sz="1600" dirty="0"/>
                            <a:t> Pa</a:t>
                          </a:r>
                        </a:p>
                      </a:txBody>
                      <a:tcPr/>
                    </a:tc>
                    <a:extLst>
                      <a:ext uri="{0D108BD9-81ED-4DB2-BD59-A6C34878D82A}">
                        <a16:rowId xmlns:a16="http://schemas.microsoft.com/office/drawing/2014/main" val="1362088116"/>
                      </a:ext>
                    </a:extLst>
                  </a:tr>
                  <a:tr h="370840">
                    <a:tc>
                      <a:txBody>
                        <a:bodyPr/>
                        <a:lstStyle/>
                        <a:p>
                          <a:pPr/>
                          <a14:m>
                            <m:oMathPara xmlns:m="http://schemas.openxmlformats.org/officeDocument/2006/math">
                              <m:oMathParaPr>
                                <m:jc m:val="centerGroup"/>
                              </m:oMathParaPr>
                              <m:oMath xmlns:m="http://schemas.openxmlformats.org/officeDocument/2006/math">
                                <m:r>
                                  <a:rPr lang="fr-CA" sz="1600" i="1" smtClean="0">
                                    <a:latin typeface="Cambria Math" panose="02040503050406030204" pitchFamily="18" charset="0"/>
                                    <a:ea typeface="Cambria Math" panose="02040503050406030204" pitchFamily="18" charset="0"/>
                                  </a:rPr>
                                  <m:t>𝜔</m:t>
                                </m:r>
                              </m:oMath>
                            </m:oMathPara>
                          </a14:m>
                          <a:endParaRPr lang="fr-CA" sz="1600" dirty="0"/>
                        </a:p>
                      </a:txBody>
                      <a:tcPr/>
                    </a:tc>
                    <a:tc>
                      <a:txBody>
                        <a:bodyPr/>
                        <a:lstStyle/>
                        <a:p>
                          <a:r>
                            <a:rPr lang="fr-CA" sz="1600" dirty="0"/>
                            <a:t>Plage de fréquences du sonar</a:t>
                          </a:r>
                        </a:p>
                      </a:txBody>
                      <a:tcPr/>
                    </a:tc>
                    <a:tc>
                      <a:txBody>
                        <a:bodyPr/>
                        <a:lstStyle/>
                        <a:p>
                          <a:r>
                            <a:rPr lang="fr-CA" sz="1600" dirty="0"/>
                            <a:t>100 Hz à 10 kHz</a:t>
                          </a:r>
                        </a:p>
                      </a:txBody>
                      <a:tcPr/>
                    </a:tc>
                    <a:extLst>
                      <a:ext uri="{0D108BD9-81ED-4DB2-BD59-A6C34878D82A}">
                        <a16:rowId xmlns:a16="http://schemas.microsoft.com/office/drawing/2014/main" val="175491297"/>
                      </a:ext>
                    </a:extLst>
                  </a:tr>
                  <a:tr h="370840">
                    <a:tc>
                      <a:txBody>
                        <a:bodyPr/>
                        <a:lstStyle/>
                        <a:p>
                          <a:pPr/>
                          <a14:m>
                            <m:oMathPara xmlns:m="http://schemas.openxmlformats.org/officeDocument/2006/math">
                              <m:oMathParaPr>
                                <m:jc m:val="centerGroup"/>
                              </m:oMathParaPr>
                              <m:oMath xmlns:m="http://schemas.openxmlformats.org/officeDocument/2006/math">
                                <m:r>
                                  <a:rPr lang="fr-CA" sz="1600" b="0" i="1" smtClean="0">
                                    <a:latin typeface="Cambria Math" panose="02040503050406030204" pitchFamily="18" charset="0"/>
                                  </a:rPr>
                                  <m:t>𝑁</m:t>
                                </m:r>
                              </m:oMath>
                            </m:oMathPara>
                          </a14:m>
                          <a:endParaRPr lang="fr-CA" sz="1600" dirty="0"/>
                        </a:p>
                      </a:txBody>
                      <a:tcPr/>
                    </a:tc>
                    <a:tc>
                      <a:txBody>
                        <a:bodyPr/>
                        <a:lstStyle/>
                        <a:p>
                          <a:r>
                            <a:rPr lang="fr-CA" sz="1600" dirty="0"/>
                            <a:t>Plage de pas de discrétisation</a:t>
                          </a:r>
                        </a:p>
                      </a:txBody>
                      <a:tcPr/>
                    </a:tc>
                    <a:tc>
                      <a:txBody>
                        <a:bodyPr/>
                        <a:lstStyle/>
                        <a:p>
                          <a:r>
                            <a:rPr lang="fr-CA" sz="1600" dirty="0"/>
                            <a:t>1.7 cm à 17 cm</a:t>
                          </a:r>
                        </a:p>
                      </a:txBody>
                      <a:tcPr/>
                    </a:tc>
                    <a:extLst>
                      <a:ext uri="{0D108BD9-81ED-4DB2-BD59-A6C34878D82A}">
                        <a16:rowId xmlns:a16="http://schemas.microsoft.com/office/drawing/2014/main" val="4086683385"/>
                      </a:ext>
                    </a:extLst>
                  </a:tr>
                  <a:tr h="370840">
                    <a:tc>
                      <a:txBody>
                        <a:bodyPr/>
                        <a:lstStyle/>
                        <a:p>
                          <a:pPr/>
                          <a14:m>
                            <m:oMathPara xmlns:m="http://schemas.openxmlformats.org/officeDocument/2006/math">
                              <m:oMathParaPr>
                                <m:jc m:val="centerGroup"/>
                              </m:oMathParaPr>
                              <m:oMath xmlns:m="http://schemas.openxmlformats.org/officeDocument/2006/math">
                                <m:r>
                                  <a:rPr lang="fr-CA" sz="1600" i="1" smtClean="0">
                                    <a:latin typeface="Cambria Math" panose="02040503050406030204" pitchFamily="18" charset="0"/>
                                    <a:ea typeface="Cambria Math" panose="02040503050406030204" pitchFamily="18" charset="0"/>
                                  </a:rPr>
                                  <m:t>𝛼</m:t>
                                </m:r>
                              </m:oMath>
                            </m:oMathPara>
                          </a14:m>
                          <a:endParaRPr lang="fr-CA" sz="1600" dirty="0"/>
                        </a:p>
                      </a:txBody>
                      <a:tcPr/>
                    </a:tc>
                    <a:tc>
                      <a:txBody>
                        <a:bodyPr/>
                        <a:lstStyle/>
                        <a:p>
                          <a:r>
                            <a:rPr lang="fr-CA" sz="1600" dirty="0"/>
                            <a:t>Angle de la pointe du triangle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600" dirty="0"/>
                            <a:t>π</a:t>
                          </a:r>
                          <a:r>
                            <a:rPr lang="fr-CA" sz="1600" dirty="0"/>
                            <a:t>/4 rad à 7</a:t>
                          </a:r>
                          <a:r>
                            <a:rPr lang="el-GR" sz="1600" dirty="0"/>
                            <a:t>π</a:t>
                          </a:r>
                          <a:r>
                            <a:rPr lang="fr-CA" sz="1600" dirty="0"/>
                            <a:t>/8 rad</a:t>
                          </a:r>
                        </a:p>
                      </a:txBody>
                      <a:tcPr/>
                    </a:tc>
                    <a:extLst>
                      <a:ext uri="{0D108BD9-81ED-4DB2-BD59-A6C34878D82A}">
                        <a16:rowId xmlns:a16="http://schemas.microsoft.com/office/drawing/2014/main" val="1852928695"/>
                      </a:ext>
                    </a:extLst>
                  </a:tr>
                  <a:tr h="370840">
                    <a:tc>
                      <a:txBody>
                        <a:bodyPr/>
                        <a:lstStyle/>
                        <a:p>
                          <a:pPr/>
                          <a14:m>
                            <m:oMathPara xmlns:m="http://schemas.openxmlformats.org/officeDocument/2006/math">
                              <m:oMathParaPr>
                                <m:jc m:val="centerGroup"/>
                              </m:oMathParaPr>
                              <m:oMath xmlns:m="http://schemas.openxmlformats.org/officeDocument/2006/math">
                                <m:r>
                                  <a:rPr lang="fr-CA" sz="1600" b="0" i="1" smtClean="0">
                                    <a:latin typeface="Cambria Math" panose="02040503050406030204" pitchFamily="18" charset="0"/>
                                  </a:rPr>
                                  <m:t>𝑅</m:t>
                                </m:r>
                              </m:oMath>
                            </m:oMathPara>
                          </a14:m>
                          <a:endParaRPr lang="fr-CA" sz="1600" dirty="0"/>
                        </a:p>
                      </a:txBody>
                      <a:tcPr/>
                    </a:tc>
                    <a:tc>
                      <a:txBody>
                        <a:bodyPr/>
                        <a:lstStyle/>
                        <a:p>
                          <a:r>
                            <a:rPr lang="fr-CA" sz="1600" dirty="0"/>
                            <a:t>Rayon du cercle</a:t>
                          </a:r>
                        </a:p>
                      </a:txBody>
                      <a:tcPr/>
                    </a:tc>
                    <a:tc>
                      <a:txBody>
                        <a:bodyPr/>
                        <a:lstStyle/>
                        <a:p>
                          <a:r>
                            <a:rPr lang="fr-CA" sz="1600" dirty="0"/>
                            <a:t>2.5 m à 5 m</a:t>
                          </a:r>
                        </a:p>
                      </a:txBody>
                      <a:tcPr/>
                    </a:tc>
                    <a:extLst>
                      <a:ext uri="{0D108BD9-81ED-4DB2-BD59-A6C34878D82A}">
                        <a16:rowId xmlns:a16="http://schemas.microsoft.com/office/drawing/2014/main" val="178195317"/>
                      </a:ext>
                    </a:extLst>
                  </a:tr>
                </a:tbl>
              </a:graphicData>
            </a:graphic>
          </p:graphicFrame>
        </mc:Choice>
        <mc:Fallback xmlns="">
          <p:graphicFrame>
            <p:nvGraphicFramePr>
              <p:cNvPr id="8" name="Tableau 8">
                <a:extLst>
                  <a:ext uri="{FF2B5EF4-FFF2-40B4-BE49-F238E27FC236}">
                    <a16:creationId xmlns:a16="http://schemas.microsoft.com/office/drawing/2014/main" id="{3050C28A-26C1-43C6-8CDC-12ECA233071D}"/>
                  </a:ext>
                </a:extLst>
              </p:cNvPr>
              <p:cNvGraphicFramePr>
                <a:graphicFrameLocks noGrp="1"/>
              </p:cNvGraphicFramePr>
              <p:nvPr>
                <p:extLst>
                  <p:ext uri="{D42A27DB-BD31-4B8C-83A1-F6EECF244321}">
                    <p14:modId xmlns:p14="http://schemas.microsoft.com/office/powerpoint/2010/main" val="2804177314"/>
                  </p:ext>
                </p:extLst>
              </p:nvPr>
            </p:nvGraphicFramePr>
            <p:xfrm>
              <a:off x="396920" y="1971792"/>
              <a:ext cx="6356218" cy="4088810"/>
            </p:xfrm>
            <a:graphic>
              <a:graphicData uri="http://schemas.openxmlformats.org/drawingml/2006/table">
                <a:tbl>
                  <a:tblPr firstRow="1" bandRow="1">
                    <a:tableStyleId>{5C22544A-7EE6-4342-B048-85BDC9FD1C3A}</a:tableStyleId>
                  </a:tblPr>
                  <a:tblGrid>
                    <a:gridCol w="995652">
                      <a:extLst>
                        <a:ext uri="{9D8B030D-6E8A-4147-A177-3AD203B41FA5}">
                          <a16:colId xmlns:a16="http://schemas.microsoft.com/office/drawing/2014/main" val="3233838604"/>
                        </a:ext>
                      </a:extLst>
                    </a:gridCol>
                    <a:gridCol w="3405931">
                      <a:extLst>
                        <a:ext uri="{9D8B030D-6E8A-4147-A177-3AD203B41FA5}">
                          <a16:colId xmlns:a16="http://schemas.microsoft.com/office/drawing/2014/main" val="4009959583"/>
                        </a:ext>
                      </a:extLst>
                    </a:gridCol>
                    <a:gridCol w="1954635">
                      <a:extLst>
                        <a:ext uri="{9D8B030D-6E8A-4147-A177-3AD203B41FA5}">
                          <a16:colId xmlns:a16="http://schemas.microsoft.com/office/drawing/2014/main" val="2632752830"/>
                        </a:ext>
                      </a:extLst>
                    </a:gridCol>
                  </a:tblGrid>
                  <a:tr h="380410">
                    <a:tc>
                      <a:txBody>
                        <a:bodyPr/>
                        <a:lstStyle/>
                        <a:p>
                          <a:pPr algn="ctr"/>
                          <a:r>
                            <a:rPr lang="fr-CA" sz="1600" dirty="0"/>
                            <a:t>Symbole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A" sz="1600" dirty="0"/>
                            <a:t>Nom du paramètre</a:t>
                          </a:r>
                        </a:p>
                      </a:txBody>
                      <a:tcPr anchor="ctr"/>
                    </a:tc>
                    <a:tc>
                      <a:txBody>
                        <a:bodyPr/>
                        <a:lstStyle/>
                        <a:p>
                          <a:pPr algn="ctr"/>
                          <a:r>
                            <a:rPr lang="fr-CA" sz="1600" dirty="0"/>
                            <a:t>Valeur</a:t>
                          </a:r>
                        </a:p>
                      </a:txBody>
                      <a:tcPr anchor="ctr"/>
                    </a:tc>
                    <a:extLst>
                      <a:ext uri="{0D108BD9-81ED-4DB2-BD59-A6C34878D82A}">
                        <a16:rowId xmlns:a16="http://schemas.microsoft.com/office/drawing/2014/main" val="2962888785"/>
                      </a:ext>
                    </a:extLst>
                  </a:tr>
                  <a:tr h="370840">
                    <a:tc>
                      <a:txBody>
                        <a:bodyPr/>
                        <a:lstStyle/>
                        <a:p>
                          <a:endParaRPr lang="fr-FR"/>
                        </a:p>
                      </a:txBody>
                      <a:tcPr>
                        <a:blipFill>
                          <a:blip r:embed="rId2"/>
                          <a:stretch>
                            <a:fillRect l="-613" t="-106667" r="-542331" b="-923333"/>
                          </a:stretch>
                        </a:blipFill>
                      </a:tcPr>
                    </a:tc>
                    <a:tc>
                      <a:txBody>
                        <a:bodyPr/>
                        <a:lstStyle/>
                        <a:p>
                          <a:r>
                            <a:rPr lang="fr-CA" sz="1600" dirty="0"/>
                            <a:t>Densité de l’eau</a:t>
                          </a:r>
                        </a:p>
                      </a:txBody>
                      <a:tcPr/>
                    </a:tc>
                    <a:tc>
                      <a:txBody>
                        <a:bodyPr/>
                        <a:lstStyle/>
                        <a:p>
                          <a:r>
                            <a:rPr lang="fr-CA" sz="1600" dirty="0"/>
                            <a:t>998.30 kg/m</a:t>
                          </a:r>
                          <a:r>
                            <a:rPr lang="fr-CA" sz="1600" baseline="30000" dirty="0"/>
                            <a:t>3</a:t>
                          </a:r>
                          <a:endParaRPr lang="fr-CA" sz="1600" dirty="0"/>
                        </a:p>
                      </a:txBody>
                      <a:tcPr/>
                    </a:tc>
                    <a:extLst>
                      <a:ext uri="{0D108BD9-81ED-4DB2-BD59-A6C34878D82A}">
                        <a16:rowId xmlns:a16="http://schemas.microsoft.com/office/drawing/2014/main" val="1826788109"/>
                      </a:ext>
                    </a:extLst>
                  </a:tr>
                  <a:tr h="370840">
                    <a:tc>
                      <a:txBody>
                        <a:bodyPr/>
                        <a:lstStyle/>
                        <a:p>
                          <a:endParaRPr lang="fr-FR"/>
                        </a:p>
                      </a:txBody>
                      <a:tcPr>
                        <a:blipFill>
                          <a:blip r:embed="rId2"/>
                          <a:stretch>
                            <a:fillRect l="-613" t="-203279" r="-542331" b="-808197"/>
                          </a:stretch>
                        </a:blipFill>
                      </a:tcPr>
                    </a:tc>
                    <a:tc>
                      <a:txBody>
                        <a:bodyPr/>
                        <a:lstStyle/>
                        <a:p>
                          <a:r>
                            <a:rPr lang="fr-CA" sz="1600" dirty="0"/>
                            <a:t>Densité du bois</a:t>
                          </a:r>
                        </a:p>
                      </a:txBody>
                      <a:tcPr/>
                    </a:tc>
                    <a:tc>
                      <a:txBody>
                        <a:bodyPr/>
                        <a:lstStyle/>
                        <a:p>
                          <a:r>
                            <a:rPr lang="fr-CA" sz="1600" dirty="0"/>
                            <a:t>640.72 kg/m</a:t>
                          </a:r>
                          <a:r>
                            <a:rPr lang="fr-CA" sz="1600" baseline="30000" dirty="0"/>
                            <a:t>3</a:t>
                          </a:r>
                          <a:endParaRPr lang="fr-CA" sz="1600" dirty="0"/>
                        </a:p>
                      </a:txBody>
                      <a:tcPr/>
                    </a:tc>
                    <a:extLst>
                      <a:ext uri="{0D108BD9-81ED-4DB2-BD59-A6C34878D82A}">
                        <a16:rowId xmlns:a16="http://schemas.microsoft.com/office/drawing/2014/main" val="403586237"/>
                      </a:ext>
                    </a:extLst>
                  </a:tr>
                  <a:tr h="370840">
                    <a:tc>
                      <a:txBody>
                        <a:bodyPr/>
                        <a:lstStyle/>
                        <a:p>
                          <a:endParaRPr lang="fr-FR"/>
                        </a:p>
                      </a:txBody>
                      <a:tcPr>
                        <a:blipFill>
                          <a:blip r:embed="rId2"/>
                          <a:stretch>
                            <a:fillRect l="-613" t="-303279" r="-542331" b="-708197"/>
                          </a:stretch>
                        </a:blipFill>
                      </a:tcPr>
                    </a:tc>
                    <a:tc>
                      <a:txBody>
                        <a:bodyPr/>
                        <a:lstStyle/>
                        <a:p>
                          <a:r>
                            <a:rPr lang="fr-CA" sz="1600" dirty="0"/>
                            <a:t>Coefficient d’atténuation de l’eau</a:t>
                          </a:r>
                        </a:p>
                      </a:txBody>
                      <a:tcPr/>
                    </a:tc>
                    <a:tc>
                      <a:txBody>
                        <a:bodyPr/>
                        <a:lstStyle/>
                        <a:p>
                          <a:r>
                            <a:rPr lang="fr-CA" sz="1600" dirty="0"/>
                            <a:t>1.18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067625285"/>
                      </a:ext>
                    </a:extLst>
                  </a:tr>
                  <a:tr h="370840">
                    <a:tc>
                      <a:txBody>
                        <a:bodyPr/>
                        <a:lstStyle/>
                        <a:p>
                          <a:endParaRPr lang="fr-FR"/>
                        </a:p>
                      </a:txBody>
                      <a:tcPr>
                        <a:blipFill>
                          <a:blip r:embed="rId2"/>
                          <a:stretch>
                            <a:fillRect l="-613" t="-403279" r="-542331" b="-608197"/>
                          </a:stretch>
                        </a:blip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Coefficient d’atténuation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3.21×10</a:t>
                          </a:r>
                          <a:r>
                            <a:rPr lang="fr-CA" sz="1600" baseline="30000" dirty="0"/>
                            <a:t>-4</a:t>
                          </a:r>
                          <a:r>
                            <a:rPr lang="fr-CA" sz="1600" dirty="0"/>
                            <a:t>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470204885"/>
                      </a:ext>
                    </a:extLst>
                  </a:tr>
                  <a:tr h="370840">
                    <a:tc>
                      <a:txBody>
                        <a:bodyPr/>
                        <a:lstStyle/>
                        <a:p>
                          <a:endParaRPr lang="fr-FR"/>
                        </a:p>
                      </a:txBody>
                      <a:tcPr>
                        <a:blipFill>
                          <a:blip r:embed="rId2"/>
                          <a:stretch>
                            <a:fillRect l="-613" t="-503279" r="-542331" b="-508197"/>
                          </a:stretch>
                        </a:blipFill>
                      </a:tcPr>
                    </a:tc>
                    <a:tc>
                      <a:txBody>
                        <a:bodyPr/>
                        <a:lstStyle/>
                        <a:p>
                          <a:r>
                            <a:rPr lang="fr-CA" sz="1600" dirty="0"/>
                            <a:t>Module d’élasticité de l’eau</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2.15×10</a:t>
                          </a:r>
                          <a:r>
                            <a:rPr lang="fr-CA" sz="1600" baseline="30000" dirty="0"/>
                            <a:t>9</a:t>
                          </a:r>
                          <a:r>
                            <a:rPr lang="fr-CA" sz="1600" dirty="0"/>
                            <a:t> Pa</a:t>
                          </a:r>
                        </a:p>
                      </a:txBody>
                      <a:tcPr/>
                    </a:tc>
                    <a:extLst>
                      <a:ext uri="{0D108BD9-81ED-4DB2-BD59-A6C34878D82A}">
                        <a16:rowId xmlns:a16="http://schemas.microsoft.com/office/drawing/2014/main" val="122605989"/>
                      </a:ext>
                    </a:extLst>
                  </a:tr>
                  <a:tr h="370840">
                    <a:tc>
                      <a:txBody>
                        <a:bodyPr/>
                        <a:lstStyle/>
                        <a:p>
                          <a:endParaRPr lang="fr-FR"/>
                        </a:p>
                      </a:txBody>
                      <a:tcPr>
                        <a:blipFill>
                          <a:blip r:embed="rId2"/>
                          <a:stretch>
                            <a:fillRect l="-613" t="-603279" r="-542331" b="-408197"/>
                          </a:stretch>
                        </a:blipFill>
                      </a:tcPr>
                    </a:tc>
                    <a:tc>
                      <a:txBody>
                        <a:bodyPr/>
                        <a:lstStyle/>
                        <a:p>
                          <a:r>
                            <a:rPr lang="fr-CA" sz="1600" dirty="0"/>
                            <a:t>Module d’élasticité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10</a:t>
                          </a:r>
                          <a:r>
                            <a:rPr lang="fr-CA" sz="1600" baseline="30000" dirty="0"/>
                            <a:t>10</a:t>
                          </a:r>
                          <a:r>
                            <a:rPr lang="fr-CA" sz="1600" dirty="0"/>
                            <a:t> Pa</a:t>
                          </a:r>
                        </a:p>
                      </a:txBody>
                      <a:tcPr/>
                    </a:tc>
                    <a:extLst>
                      <a:ext uri="{0D108BD9-81ED-4DB2-BD59-A6C34878D82A}">
                        <a16:rowId xmlns:a16="http://schemas.microsoft.com/office/drawing/2014/main" val="1362088116"/>
                      </a:ext>
                    </a:extLst>
                  </a:tr>
                  <a:tr h="370840">
                    <a:tc>
                      <a:txBody>
                        <a:bodyPr/>
                        <a:lstStyle/>
                        <a:p>
                          <a:endParaRPr lang="fr-FR"/>
                        </a:p>
                      </a:txBody>
                      <a:tcPr>
                        <a:blipFill>
                          <a:blip r:embed="rId2"/>
                          <a:stretch>
                            <a:fillRect l="-613" t="-703279" r="-542331" b="-308197"/>
                          </a:stretch>
                        </a:blipFill>
                      </a:tcPr>
                    </a:tc>
                    <a:tc>
                      <a:txBody>
                        <a:bodyPr/>
                        <a:lstStyle/>
                        <a:p>
                          <a:r>
                            <a:rPr lang="fr-CA" sz="1600" dirty="0"/>
                            <a:t>Plage de fréquences du sonar</a:t>
                          </a:r>
                        </a:p>
                      </a:txBody>
                      <a:tcPr/>
                    </a:tc>
                    <a:tc>
                      <a:txBody>
                        <a:bodyPr/>
                        <a:lstStyle/>
                        <a:p>
                          <a:r>
                            <a:rPr lang="fr-CA" sz="1600" dirty="0"/>
                            <a:t>100 Hz à 10 kHz</a:t>
                          </a:r>
                        </a:p>
                      </a:txBody>
                      <a:tcPr/>
                    </a:tc>
                    <a:extLst>
                      <a:ext uri="{0D108BD9-81ED-4DB2-BD59-A6C34878D82A}">
                        <a16:rowId xmlns:a16="http://schemas.microsoft.com/office/drawing/2014/main" val="175491297"/>
                      </a:ext>
                    </a:extLst>
                  </a:tr>
                  <a:tr h="370840">
                    <a:tc>
                      <a:txBody>
                        <a:bodyPr/>
                        <a:lstStyle/>
                        <a:p>
                          <a:endParaRPr lang="fr-FR"/>
                        </a:p>
                      </a:txBody>
                      <a:tcPr>
                        <a:blipFill>
                          <a:blip r:embed="rId2"/>
                          <a:stretch>
                            <a:fillRect l="-613" t="-803279" r="-542331" b="-208197"/>
                          </a:stretch>
                        </a:blipFill>
                      </a:tcPr>
                    </a:tc>
                    <a:tc>
                      <a:txBody>
                        <a:bodyPr/>
                        <a:lstStyle/>
                        <a:p>
                          <a:r>
                            <a:rPr lang="fr-CA" sz="1600" dirty="0"/>
                            <a:t>Plage de pas de discrétisation</a:t>
                          </a:r>
                        </a:p>
                      </a:txBody>
                      <a:tcPr/>
                    </a:tc>
                    <a:tc>
                      <a:txBody>
                        <a:bodyPr/>
                        <a:lstStyle/>
                        <a:p>
                          <a:r>
                            <a:rPr lang="fr-CA" sz="1600" dirty="0"/>
                            <a:t>1.7 cm à 17 cm</a:t>
                          </a:r>
                        </a:p>
                      </a:txBody>
                      <a:tcPr/>
                    </a:tc>
                    <a:extLst>
                      <a:ext uri="{0D108BD9-81ED-4DB2-BD59-A6C34878D82A}">
                        <a16:rowId xmlns:a16="http://schemas.microsoft.com/office/drawing/2014/main" val="4086683385"/>
                      </a:ext>
                    </a:extLst>
                  </a:tr>
                  <a:tr h="370840">
                    <a:tc>
                      <a:txBody>
                        <a:bodyPr/>
                        <a:lstStyle/>
                        <a:p>
                          <a:endParaRPr lang="fr-FR"/>
                        </a:p>
                      </a:txBody>
                      <a:tcPr>
                        <a:blipFill>
                          <a:blip r:embed="rId2"/>
                          <a:stretch>
                            <a:fillRect l="-613" t="-903279" r="-542331" b="-108197"/>
                          </a:stretch>
                        </a:blipFill>
                      </a:tcPr>
                    </a:tc>
                    <a:tc>
                      <a:txBody>
                        <a:bodyPr/>
                        <a:lstStyle/>
                        <a:p>
                          <a:r>
                            <a:rPr lang="fr-CA" sz="1600" dirty="0"/>
                            <a:t>Angle de la pointe du triangle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600" dirty="0"/>
                            <a:t>π</a:t>
                          </a:r>
                          <a:r>
                            <a:rPr lang="fr-CA" sz="1600" dirty="0"/>
                            <a:t>/4 rad à 7</a:t>
                          </a:r>
                          <a:r>
                            <a:rPr lang="el-GR" sz="1600" dirty="0"/>
                            <a:t>π</a:t>
                          </a:r>
                          <a:r>
                            <a:rPr lang="fr-CA" sz="1600" dirty="0"/>
                            <a:t>/8 rad</a:t>
                          </a:r>
                        </a:p>
                      </a:txBody>
                      <a:tcPr/>
                    </a:tc>
                    <a:extLst>
                      <a:ext uri="{0D108BD9-81ED-4DB2-BD59-A6C34878D82A}">
                        <a16:rowId xmlns:a16="http://schemas.microsoft.com/office/drawing/2014/main" val="1852928695"/>
                      </a:ext>
                    </a:extLst>
                  </a:tr>
                  <a:tr h="370840">
                    <a:tc>
                      <a:txBody>
                        <a:bodyPr/>
                        <a:lstStyle/>
                        <a:p>
                          <a:endParaRPr lang="fr-FR"/>
                        </a:p>
                      </a:txBody>
                      <a:tcPr>
                        <a:blipFill>
                          <a:blip r:embed="rId2"/>
                          <a:stretch>
                            <a:fillRect l="-613" t="-1003279" r="-542331" b="-8197"/>
                          </a:stretch>
                        </a:blipFill>
                      </a:tcPr>
                    </a:tc>
                    <a:tc>
                      <a:txBody>
                        <a:bodyPr/>
                        <a:lstStyle/>
                        <a:p>
                          <a:r>
                            <a:rPr lang="fr-CA" sz="1600" dirty="0"/>
                            <a:t>Rayon du cercle</a:t>
                          </a:r>
                        </a:p>
                      </a:txBody>
                      <a:tcPr/>
                    </a:tc>
                    <a:tc>
                      <a:txBody>
                        <a:bodyPr/>
                        <a:lstStyle/>
                        <a:p>
                          <a:r>
                            <a:rPr lang="fr-CA" sz="1600" dirty="0"/>
                            <a:t>2.5 m à 5 m</a:t>
                          </a:r>
                        </a:p>
                      </a:txBody>
                      <a:tcPr/>
                    </a:tc>
                    <a:extLst>
                      <a:ext uri="{0D108BD9-81ED-4DB2-BD59-A6C34878D82A}">
                        <a16:rowId xmlns:a16="http://schemas.microsoft.com/office/drawing/2014/main" val="178195317"/>
                      </a:ext>
                    </a:extLst>
                  </a:tr>
                </a:tbl>
              </a:graphicData>
            </a:graphic>
          </p:graphicFrame>
        </mc:Fallback>
      </mc:AlternateContent>
      <p:grpSp>
        <p:nvGrpSpPr>
          <p:cNvPr id="21" name="Groupe 20">
            <a:extLst>
              <a:ext uri="{FF2B5EF4-FFF2-40B4-BE49-F238E27FC236}">
                <a16:creationId xmlns:a16="http://schemas.microsoft.com/office/drawing/2014/main" id="{9E7EF0E7-ECAA-4BD1-A76E-39B02B91C377}"/>
              </a:ext>
            </a:extLst>
          </p:cNvPr>
          <p:cNvGrpSpPr/>
          <p:nvPr/>
        </p:nvGrpSpPr>
        <p:grpSpPr>
          <a:xfrm>
            <a:off x="6820320" y="1560093"/>
            <a:ext cx="3251471" cy="2456104"/>
            <a:chOff x="6820320" y="2095820"/>
            <a:chExt cx="3251471" cy="2456104"/>
          </a:xfrm>
        </p:grpSpPr>
        <p:grpSp>
          <p:nvGrpSpPr>
            <p:cNvPr id="7" name="Groupe 6">
              <a:extLst>
                <a:ext uri="{FF2B5EF4-FFF2-40B4-BE49-F238E27FC236}">
                  <a16:creationId xmlns:a16="http://schemas.microsoft.com/office/drawing/2014/main" id="{E486700F-0045-47BD-A95E-4C4AC8CB04B4}"/>
                </a:ext>
              </a:extLst>
            </p:cNvPr>
            <p:cNvGrpSpPr/>
            <p:nvPr/>
          </p:nvGrpSpPr>
          <p:grpSpPr>
            <a:xfrm>
              <a:off x="6820320" y="2114026"/>
              <a:ext cx="3068610" cy="2437898"/>
              <a:chOff x="6522503" y="2034447"/>
              <a:chExt cx="3243343" cy="2765729"/>
            </a:xfrm>
          </p:grpSpPr>
          <p:pic>
            <p:nvPicPr>
              <p:cNvPr id="4" name="Image 3">
                <a:extLst>
                  <a:ext uri="{FF2B5EF4-FFF2-40B4-BE49-F238E27FC236}">
                    <a16:creationId xmlns:a16="http://schemas.microsoft.com/office/drawing/2014/main" id="{3ABC39F4-4A6D-4DB1-87F6-C1BC6F20B67E}"/>
                  </a:ext>
                </a:extLst>
              </p:cNvPr>
              <p:cNvPicPr>
                <a:picLocks noChangeAspect="1"/>
              </p:cNvPicPr>
              <p:nvPr/>
            </p:nvPicPr>
            <p:blipFill rotWithShape="1">
              <a:blip r:embed="rId3"/>
              <a:srcRect l="-1" t="-11823" r="-9308" b="-1"/>
              <a:stretch/>
            </p:blipFill>
            <p:spPr>
              <a:xfrm>
                <a:off x="6600518" y="2034447"/>
                <a:ext cx="3165328" cy="23934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ZoneTexte 5">
                <a:extLst>
                  <a:ext uri="{FF2B5EF4-FFF2-40B4-BE49-F238E27FC236}">
                    <a16:creationId xmlns:a16="http://schemas.microsoft.com/office/drawing/2014/main" id="{B40D4757-0BC1-497E-8B9B-D16C0665CF85}"/>
                  </a:ext>
                </a:extLst>
              </p:cNvPr>
              <p:cNvSpPr txBox="1"/>
              <p:nvPr/>
            </p:nvSpPr>
            <p:spPr>
              <a:xfrm>
                <a:off x="6522503" y="4503387"/>
                <a:ext cx="3165328" cy="296789"/>
              </a:xfrm>
              <a:prstGeom prst="rect">
                <a:avLst/>
              </a:prstGeom>
              <a:noFill/>
            </p:spPr>
            <p:txBody>
              <a:bodyPr wrap="square" rtlCol="0">
                <a:spAutoFit/>
              </a:bodyPr>
              <a:lstStyle/>
              <a:p>
                <a:r>
                  <a:rPr lang="fr-CA" sz="1100" dirty="0">
                    <a:solidFill>
                      <a:schemeClr val="tx1">
                        <a:lumMod val="85000"/>
                        <a:lumOff val="15000"/>
                      </a:schemeClr>
                    </a:solidFill>
                  </a:rPr>
                  <a:t>Figure 6 : Différentes géométries de l’objet</a:t>
                </a:r>
              </a:p>
            </p:txBody>
          </p:sp>
        </p:grpSp>
        <p:sp>
          <p:nvSpPr>
            <p:cNvPr id="15" name="Rectangle 14">
              <a:extLst>
                <a:ext uri="{FF2B5EF4-FFF2-40B4-BE49-F238E27FC236}">
                  <a16:creationId xmlns:a16="http://schemas.microsoft.com/office/drawing/2014/main" id="{722F84F0-7834-4F8B-9A9E-02C50ED54CAD}"/>
                </a:ext>
              </a:extLst>
            </p:cNvPr>
            <p:cNvSpPr/>
            <p:nvPr/>
          </p:nvSpPr>
          <p:spPr>
            <a:xfrm>
              <a:off x="6894132" y="2114027"/>
              <a:ext cx="2994793" cy="230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Rectangle 15">
              <a:extLst>
                <a:ext uri="{FF2B5EF4-FFF2-40B4-BE49-F238E27FC236}">
                  <a16:creationId xmlns:a16="http://schemas.microsoft.com/office/drawing/2014/main" id="{AB7D90D6-2025-4A79-AE19-67CE31181EDE}"/>
                </a:ext>
              </a:extLst>
            </p:cNvPr>
            <p:cNvSpPr/>
            <p:nvPr/>
          </p:nvSpPr>
          <p:spPr>
            <a:xfrm rot="5400000">
              <a:off x="8805014" y="3113700"/>
              <a:ext cx="1867975" cy="2302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11" name="Connecteur droit avec flèche 10">
              <a:extLst>
                <a:ext uri="{FF2B5EF4-FFF2-40B4-BE49-F238E27FC236}">
                  <a16:creationId xmlns:a16="http://schemas.microsoft.com/office/drawing/2014/main" id="{9BCF5204-D6E6-4E46-8D36-6A74AF22B785}"/>
                </a:ext>
              </a:extLst>
            </p:cNvPr>
            <p:cNvCxnSpPr>
              <a:cxnSpLocks/>
            </p:cNvCxnSpPr>
            <p:nvPr/>
          </p:nvCxnSpPr>
          <p:spPr>
            <a:xfrm>
              <a:off x="9687465" y="2372819"/>
              <a:ext cx="0" cy="675181"/>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necteur droit avec flèche 9">
              <a:extLst>
                <a:ext uri="{FF2B5EF4-FFF2-40B4-BE49-F238E27FC236}">
                  <a16:creationId xmlns:a16="http://schemas.microsoft.com/office/drawing/2014/main" id="{2BE8FB74-F4A1-43D5-B9C0-583FE76D581A}"/>
                </a:ext>
              </a:extLst>
            </p:cNvPr>
            <p:cNvCxnSpPr/>
            <p:nvPr/>
          </p:nvCxnSpPr>
          <p:spPr>
            <a:xfrm>
              <a:off x="7608498" y="2254370"/>
              <a:ext cx="1949570" cy="0"/>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a:extLst>
                <a:ext uri="{FF2B5EF4-FFF2-40B4-BE49-F238E27FC236}">
                  <a16:creationId xmlns:a16="http://schemas.microsoft.com/office/drawing/2014/main" id="{A9F28084-019F-405B-A958-3261AEAAB35C}"/>
                </a:ext>
              </a:extLst>
            </p:cNvPr>
            <p:cNvSpPr/>
            <p:nvPr/>
          </p:nvSpPr>
          <p:spPr>
            <a:xfrm>
              <a:off x="8438546" y="2118750"/>
              <a:ext cx="434150" cy="230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ZoneTexte 13">
              <a:extLst>
                <a:ext uri="{FF2B5EF4-FFF2-40B4-BE49-F238E27FC236}">
                  <a16:creationId xmlns:a16="http://schemas.microsoft.com/office/drawing/2014/main" id="{6494218B-EDCC-4851-9EB5-DFFBFEE04108}"/>
                </a:ext>
              </a:extLst>
            </p:cNvPr>
            <p:cNvSpPr txBox="1"/>
            <p:nvPr/>
          </p:nvSpPr>
          <p:spPr>
            <a:xfrm>
              <a:off x="8401799" y="2095820"/>
              <a:ext cx="618376" cy="276999"/>
            </a:xfrm>
            <a:prstGeom prst="rect">
              <a:avLst/>
            </a:prstGeom>
            <a:noFill/>
          </p:spPr>
          <p:txBody>
            <a:bodyPr wrap="square" rtlCol="0">
              <a:spAutoFit/>
            </a:bodyPr>
            <a:lstStyle/>
            <a:p>
              <a:r>
                <a:rPr lang="fr-CA" sz="1200" dirty="0"/>
                <a:t>10 m</a:t>
              </a:r>
            </a:p>
          </p:txBody>
        </p:sp>
        <p:sp>
          <p:nvSpPr>
            <p:cNvPr id="20" name="Rectangle 19">
              <a:extLst>
                <a:ext uri="{FF2B5EF4-FFF2-40B4-BE49-F238E27FC236}">
                  <a16:creationId xmlns:a16="http://schemas.microsoft.com/office/drawing/2014/main" id="{46635937-81F9-4F79-A032-278B8B5BB6E1}"/>
                </a:ext>
              </a:extLst>
            </p:cNvPr>
            <p:cNvSpPr/>
            <p:nvPr/>
          </p:nvSpPr>
          <p:spPr>
            <a:xfrm>
              <a:off x="9610137" y="2603115"/>
              <a:ext cx="257727" cy="230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9" name="ZoneTexte 18">
              <a:extLst>
                <a:ext uri="{FF2B5EF4-FFF2-40B4-BE49-F238E27FC236}">
                  <a16:creationId xmlns:a16="http://schemas.microsoft.com/office/drawing/2014/main" id="{082EA234-F814-43C2-BD64-766888502FA6}"/>
                </a:ext>
              </a:extLst>
            </p:cNvPr>
            <p:cNvSpPr txBox="1"/>
            <p:nvPr/>
          </p:nvSpPr>
          <p:spPr>
            <a:xfrm>
              <a:off x="9558068" y="2571909"/>
              <a:ext cx="513723" cy="276999"/>
            </a:xfrm>
            <a:prstGeom prst="rect">
              <a:avLst/>
            </a:prstGeom>
            <a:noFill/>
          </p:spPr>
          <p:txBody>
            <a:bodyPr wrap="square" rtlCol="0">
              <a:spAutoFit/>
            </a:bodyPr>
            <a:lstStyle/>
            <a:p>
              <a:r>
                <a:rPr lang="fr-CA" sz="1200" dirty="0"/>
                <a:t>5 m</a:t>
              </a:r>
            </a:p>
          </p:txBody>
        </p:sp>
      </p:grpSp>
      <p:sp>
        <p:nvSpPr>
          <p:cNvPr id="22" name="ZoneTexte 21">
            <a:extLst>
              <a:ext uri="{FF2B5EF4-FFF2-40B4-BE49-F238E27FC236}">
                <a16:creationId xmlns:a16="http://schemas.microsoft.com/office/drawing/2014/main" id="{D26EE1FE-0C7E-4F21-AF4D-2512C100F2A1}"/>
              </a:ext>
            </a:extLst>
          </p:cNvPr>
          <p:cNvSpPr txBox="1"/>
          <p:nvPr/>
        </p:nvSpPr>
        <p:spPr>
          <a:xfrm>
            <a:off x="6820320" y="4320870"/>
            <a:ext cx="2994798" cy="954107"/>
          </a:xfrm>
          <a:prstGeom prst="rect">
            <a:avLst/>
          </a:prstGeom>
          <a:noFill/>
        </p:spPr>
        <p:txBody>
          <a:bodyPr wrap="square" rtlCol="0">
            <a:spAutoFit/>
          </a:bodyPr>
          <a:lstStyle/>
          <a:p>
            <a:r>
              <a:rPr lang="fr-CA" sz="1400" dirty="0"/>
              <a:t>La simulation mesurera 40 mètres de chaque côté. Un émetteur et un récepteur seront placés à 1m de distance.</a:t>
            </a:r>
          </a:p>
        </p:txBody>
      </p:sp>
      <p:sp>
        <p:nvSpPr>
          <p:cNvPr id="23" name="ZoneTexte 22">
            <a:extLst>
              <a:ext uri="{FF2B5EF4-FFF2-40B4-BE49-F238E27FC236}">
                <a16:creationId xmlns:a16="http://schemas.microsoft.com/office/drawing/2014/main" id="{358F7104-D82F-4FC5-931D-24C64F6B78A1}"/>
              </a:ext>
            </a:extLst>
          </p:cNvPr>
          <p:cNvSpPr txBox="1"/>
          <p:nvPr/>
        </p:nvSpPr>
        <p:spPr>
          <a:xfrm>
            <a:off x="455642" y="6071292"/>
            <a:ext cx="6297495" cy="261610"/>
          </a:xfrm>
          <a:prstGeom prst="rect">
            <a:avLst/>
          </a:prstGeom>
          <a:noFill/>
        </p:spPr>
        <p:txBody>
          <a:bodyPr wrap="square" rtlCol="0">
            <a:spAutoFit/>
          </a:bodyPr>
          <a:lstStyle/>
          <a:p>
            <a:r>
              <a:rPr lang="fr-CA" sz="1100" dirty="0">
                <a:solidFill>
                  <a:schemeClr val="tx1">
                    <a:lumMod val="85000"/>
                    <a:lumOff val="15000"/>
                  </a:schemeClr>
                </a:solidFill>
              </a:rPr>
              <a:t>Tableau 2 : Paramètres physiques et géométriques de la situation [3],[4],[5],[6],[7],[8]. </a:t>
            </a:r>
          </a:p>
        </p:txBody>
      </p:sp>
      <p:sp>
        <p:nvSpPr>
          <p:cNvPr id="24" name="ZoneTexte 23">
            <a:extLst>
              <a:ext uri="{FF2B5EF4-FFF2-40B4-BE49-F238E27FC236}">
                <a16:creationId xmlns:a16="http://schemas.microsoft.com/office/drawing/2014/main" id="{4DED6EF5-8A57-4879-9C9E-ED7A166D79C8}"/>
              </a:ext>
            </a:extLst>
          </p:cNvPr>
          <p:cNvSpPr txBox="1"/>
          <p:nvPr/>
        </p:nvSpPr>
        <p:spPr>
          <a:xfrm>
            <a:off x="361950" y="6381750"/>
            <a:ext cx="2057400" cy="369332"/>
          </a:xfrm>
          <a:prstGeom prst="rect">
            <a:avLst/>
          </a:prstGeom>
          <a:noFill/>
        </p:spPr>
        <p:txBody>
          <a:bodyPr wrap="square" rtlCol="0">
            <a:spAutoFit/>
          </a:bodyPr>
          <a:lstStyle/>
          <a:p>
            <a:r>
              <a:rPr lang="fr-CA" dirty="0">
                <a:solidFill>
                  <a:srgbClr val="FF0000"/>
                </a:solidFill>
                <a:highlight>
                  <a:srgbClr val="FFFF00"/>
                </a:highlight>
              </a:rPr>
              <a:t>JM (4min max)</a:t>
            </a:r>
          </a:p>
        </p:txBody>
      </p:sp>
    </p:spTree>
    <p:extLst>
      <p:ext uri="{BB962C8B-B14F-4D97-AF65-F5344CB8AC3E}">
        <p14:creationId xmlns:p14="http://schemas.microsoft.com/office/powerpoint/2010/main" val="119408779"/>
      </p:ext>
    </p:extLst>
  </p:cSld>
  <p:clrMapOvr>
    <a:masterClrMapping/>
  </p:clrMapOvr>
</p:sld>
</file>

<file path=ppt/theme/theme1.xml><?xml version="1.0" encoding="utf-8"?>
<a:theme xmlns:a="http://schemas.openxmlformats.org/drawingml/2006/main" name="Facette">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3228</TotalTime>
  <Words>3225</Words>
  <Application>Microsoft Macintosh PowerPoint</Application>
  <PresentationFormat>Grand écran</PresentationFormat>
  <Paragraphs>316</Paragraphs>
  <Slides>30</Slides>
  <Notes>0</Notes>
  <HiddenSlides>0</HiddenSlides>
  <MMClips>2</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30</vt:i4>
      </vt:variant>
    </vt:vector>
  </HeadingPairs>
  <TitlesOfParts>
    <vt:vector size="35" baseType="lpstr">
      <vt:lpstr>Arial</vt:lpstr>
      <vt:lpstr>Cambria Math</vt:lpstr>
      <vt:lpstr>Trebuchet MS</vt:lpstr>
      <vt:lpstr>Wingdings 3</vt:lpstr>
      <vt:lpstr>Facette</vt:lpstr>
      <vt:lpstr>Conception de la forme d'un objet pour minimiser/maximiser sa surface équivalente sonar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Conception de la forme d'un objet pour minimiser/maximiser sa surface équivalente sonar</dc:title>
  <dc:creator>Jean-Michel Fortier</dc:creator>
  <cp:lastModifiedBy>Pierre-Luc Thériault</cp:lastModifiedBy>
  <cp:revision>108</cp:revision>
  <dcterms:created xsi:type="dcterms:W3CDTF">2020-04-07T21:22:56Z</dcterms:created>
  <dcterms:modified xsi:type="dcterms:W3CDTF">2020-04-16T13:47:43Z</dcterms:modified>
</cp:coreProperties>
</file>